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93" r:id="rId6"/>
    <p:sldId id="289" r:id="rId7"/>
    <p:sldId id="294" r:id="rId8"/>
    <p:sldId id="295" r:id="rId9"/>
    <p:sldId id="274" r:id="rId10"/>
    <p:sldId id="276" r:id="rId11"/>
    <p:sldId id="288" r:id="rId12"/>
    <p:sldId id="296" r:id="rId13"/>
    <p:sldId id="280" r:id="rId14"/>
    <p:sldId id="281" r:id="rId15"/>
    <p:sldId id="297"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135C41-414E-43B7-9B81-602F053B4E8A}">
          <p14:sldIdLst>
            <p14:sldId id="256"/>
            <p14:sldId id="293"/>
            <p14:sldId id="289"/>
            <p14:sldId id="294"/>
            <p14:sldId id="295"/>
            <p14:sldId id="274"/>
            <p14:sldId id="276"/>
            <p14:sldId id="288"/>
            <p14:sldId id="296"/>
            <p14:sldId id="280"/>
            <p14:sldId id="281"/>
            <p14:sldId id="297"/>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A78"/>
    <a:srgbClr val="8384AE"/>
    <a:srgbClr val="E8FF06"/>
    <a:srgbClr val="FFFF00"/>
    <a:srgbClr val="1E3A78"/>
    <a:srgbClr val="005EB8"/>
    <a:srgbClr val="EEEEEE"/>
    <a:srgbClr val="133087"/>
    <a:srgbClr val="003087"/>
    <a:srgbClr val="2F40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66"/>
    <p:restoredTop sz="52797"/>
  </p:normalViewPr>
  <p:slideViewPr>
    <p:cSldViewPr snapToGrid="0">
      <p:cViewPr varScale="1">
        <p:scale>
          <a:sx n="58" d="100"/>
          <a:sy n="58" d="100"/>
        </p:scale>
        <p:origin x="30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UGHTON, Joanne (NHS ENGLAND - T1510)" userId="cb4b0a21-e98d-44a7-b9c5-13a0de461515" providerId="ADAL" clId="{8F73DF2D-8895-4DB0-8853-F9CB54E1D7A1}"/>
    <pc:docChg chg="delSld modSection">
      <pc:chgData name="NAUGHTON, Joanne (NHS ENGLAND - T1510)" userId="cb4b0a21-e98d-44a7-b9c5-13a0de461515" providerId="ADAL" clId="{8F73DF2D-8895-4DB0-8853-F9CB54E1D7A1}" dt="2024-10-24T14:43:32.538" v="0" actId="2696"/>
      <pc:docMkLst>
        <pc:docMk/>
      </pc:docMkLst>
      <pc:sldChg chg="del">
        <pc:chgData name="NAUGHTON, Joanne (NHS ENGLAND - T1510)" userId="cb4b0a21-e98d-44a7-b9c5-13a0de461515" providerId="ADAL" clId="{8F73DF2D-8895-4DB0-8853-F9CB54E1D7A1}" dt="2024-10-24T14:43:32.538" v="0" actId="2696"/>
        <pc:sldMkLst>
          <pc:docMk/>
          <pc:sldMk cId="3536078348"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E8166-861C-9749-BA34-7BAEFB665376}"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A181E-18D3-E54E-A851-DA26FBA37517}" type="slidenum">
              <a:rPr lang="en-US" smtClean="0"/>
              <a:t>‹#›</a:t>
            </a:fld>
            <a:endParaRPr lang="en-US"/>
          </a:p>
        </p:txBody>
      </p:sp>
    </p:spTree>
    <p:extLst>
      <p:ext uri="{BB962C8B-B14F-4D97-AF65-F5344CB8AC3E}">
        <p14:creationId xmlns:p14="http://schemas.microsoft.com/office/powerpoint/2010/main" val="158448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A181E-18D3-E54E-A851-DA26FBA37517}" type="slidenum">
              <a:rPr lang="en-US" smtClean="0"/>
              <a:t>3</a:t>
            </a:fld>
            <a:endParaRPr lang="en-US"/>
          </a:p>
        </p:txBody>
      </p:sp>
    </p:spTree>
    <p:extLst>
      <p:ext uri="{BB962C8B-B14F-4D97-AF65-F5344CB8AC3E}">
        <p14:creationId xmlns:p14="http://schemas.microsoft.com/office/powerpoint/2010/main" val="356908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A181E-18D3-E54E-A851-DA26FBA37517}" type="slidenum">
              <a:rPr lang="en-US" smtClean="0"/>
              <a:t>6</a:t>
            </a:fld>
            <a:endParaRPr lang="en-US"/>
          </a:p>
        </p:txBody>
      </p:sp>
    </p:spTree>
    <p:extLst>
      <p:ext uri="{BB962C8B-B14F-4D97-AF65-F5344CB8AC3E}">
        <p14:creationId xmlns:p14="http://schemas.microsoft.com/office/powerpoint/2010/main" val="1159867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A181E-18D3-E54E-A851-DA26FBA37517}" type="slidenum">
              <a:rPr lang="en-US" smtClean="0"/>
              <a:t>10</a:t>
            </a:fld>
            <a:endParaRPr lang="en-US"/>
          </a:p>
        </p:txBody>
      </p:sp>
    </p:spTree>
    <p:extLst>
      <p:ext uri="{BB962C8B-B14F-4D97-AF65-F5344CB8AC3E}">
        <p14:creationId xmlns:p14="http://schemas.microsoft.com/office/powerpoint/2010/main" val="3645940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A181E-18D3-E54E-A851-DA26FBA37517}" type="slidenum">
              <a:rPr lang="en-US" smtClean="0"/>
              <a:t>13</a:t>
            </a:fld>
            <a:endParaRPr lang="en-US"/>
          </a:p>
        </p:txBody>
      </p:sp>
    </p:spTree>
    <p:extLst>
      <p:ext uri="{BB962C8B-B14F-4D97-AF65-F5344CB8AC3E}">
        <p14:creationId xmlns:p14="http://schemas.microsoft.com/office/powerpoint/2010/main" val="105844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9806-0B63-3C4D-83C6-EB7449762F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7F12C8C-64A8-644F-84BF-02281CC056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C7C3F2F-27E5-0643-8728-ABCC65ABB768}"/>
              </a:ext>
            </a:extLst>
          </p:cNvPr>
          <p:cNvSpPr>
            <a:spLocks noGrp="1"/>
          </p:cNvSpPr>
          <p:nvPr>
            <p:ph type="dt" sz="half" idx="10"/>
          </p:nvPr>
        </p:nvSpPr>
        <p:spPr/>
        <p:txBody>
          <a:bodyPr/>
          <a:lstStyle/>
          <a:p>
            <a:fld id="{89C813A0-7037-6249-8A12-9C8B126406AD}" type="datetime1">
              <a:rPr lang="en-GB" smtClean="0"/>
              <a:t>24/10/2024</a:t>
            </a:fld>
            <a:endParaRPr lang="en-US"/>
          </a:p>
        </p:txBody>
      </p:sp>
      <p:sp>
        <p:nvSpPr>
          <p:cNvPr id="5" name="Footer Placeholder 4">
            <a:extLst>
              <a:ext uri="{FF2B5EF4-FFF2-40B4-BE49-F238E27FC236}">
                <a16:creationId xmlns:a16="http://schemas.microsoft.com/office/drawing/2014/main" id="{F51E5450-6193-3240-9A16-84D9F2330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36D19-6B42-DA42-8A5F-29621CD44AD8}"/>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156948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5298-4327-424A-9A76-0C9DBA9551B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0C6471-175B-994D-9F2E-CB418270FD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1D6198-B718-6E4F-A26A-7A817FB93B8B}"/>
              </a:ext>
            </a:extLst>
          </p:cNvPr>
          <p:cNvSpPr>
            <a:spLocks noGrp="1"/>
          </p:cNvSpPr>
          <p:nvPr>
            <p:ph type="dt" sz="half" idx="10"/>
          </p:nvPr>
        </p:nvSpPr>
        <p:spPr/>
        <p:txBody>
          <a:bodyPr/>
          <a:lstStyle/>
          <a:p>
            <a:fld id="{D1DCF4E6-0542-BF4C-8913-EF627CE647B1}" type="datetime1">
              <a:rPr lang="en-GB" smtClean="0"/>
              <a:t>24/10/2024</a:t>
            </a:fld>
            <a:endParaRPr lang="en-US"/>
          </a:p>
        </p:txBody>
      </p:sp>
      <p:sp>
        <p:nvSpPr>
          <p:cNvPr id="5" name="Footer Placeholder 4">
            <a:extLst>
              <a:ext uri="{FF2B5EF4-FFF2-40B4-BE49-F238E27FC236}">
                <a16:creationId xmlns:a16="http://schemas.microsoft.com/office/drawing/2014/main" id="{AB8288C4-E793-004F-BA04-683A2B0BF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CCAAE-C738-2B40-9AA0-3F6DBA272DC2}"/>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33660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5A6D45-753F-9448-8A15-010E1A3B6DC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99A812-2FB8-8548-95F8-FF1F2D0367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753112-209B-3640-A795-9F3A80B8EBF1}"/>
              </a:ext>
            </a:extLst>
          </p:cNvPr>
          <p:cNvSpPr>
            <a:spLocks noGrp="1"/>
          </p:cNvSpPr>
          <p:nvPr>
            <p:ph type="dt" sz="half" idx="10"/>
          </p:nvPr>
        </p:nvSpPr>
        <p:spPr/>
        <p:txBody>
          <a:bodyPr/>
          <a:lstStyle/>
          <a:p>
            <a:fld id="{A47B2B85-745B-8B4C-8240-C3D1FE1926E1}" type="datetime1">
              <a:rPr lang="en-GB" smtClean="0"/>
              <a:t>24/10/2024</a:t>
            </a:fld>
            <a:endParaRPr lang="en-US"/>
          </a:p>
        </p:txBody>
      </p:sp>
      <p:sp>
        <p:nvSpPr>
          <p:cNvPr id="5" name="Footer Placeholder 4">
            <a:extLst>
              <a:ext uri="{FF2B5EF4-FFF2-40B4-BE49-F238E27FC236}">
                <a16:creationId xmlns:a16="http://schemas.microsoft.com/office/drawing/2014/main" id="{702F184A-31A6-444C-A5BB-092520942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DB644-0BCD-AD4D-A5BA-823B1ECAD4BF}"/>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49362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E61E-ABA0-A749-8C39-11B23BF984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0300E7-E425-0245-A63E-6F3ECAC64D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0AE1DB-A979-CB47-8885-502535260737}"/>
              </a:ext>
            </a:extLst>
          </p:cNvPr>
          <p:cNvSpPr>
            <a:spLocks noGrp="1"/>
          </p:cNvSpPr>
          <p:nvPr>
            <p:ph type="dt" sz="half" idx="10"/>
          </p:nvPr>
        </p:nvSpPr>
        <p:spPr/>
        <p:txBody>
          <a:bodyPr/>
          <a:lstStyle/>
          <a:p>
            <a:fld id="{47C7BFE7-5E8A-D74C-9C7C-8ED59DD06E8F}" type="datetime1">
              <a:rPr lang="en-GB" smtClean="0"/>
              <a:t>24/10/2024</a:t>
            </a:fld>
            <a:endParaRPr lang="en-US"/>
          </a:p>
        </p:txBody>
      </p:sp>
      <p:sp>
        <p:nvSpPr>
          <p:cNvPr id="5" name="Footer Placeholder 4">
            <a:extLst>
              <a:ext uri="{FF2B5EF4-FFF2-40B4-BE49-F238E27FC236}">
                <a16:creationId xmlns:a16="http://schemas.microsoft.com/office/drawing/2014/main" id="{1DCBF391-AC7C-1942-884E-5EEBA783A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69BC2-3A41-0443-B8E8-D644BD3D94E2}"/>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28545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9CE7-E0C3-0E4B-AC75-987EE6CF94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6B5D188-9480-4741-99EE-860DFCAE0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B7CB94-2AB6-CC45-A4DE-EEC9970F2C56}"/>
              </a:ext>
            </a:extLst>
          </p:cNvPr>
          <p:cNvSpPr>
            <a:spLocks noGrp="1"/>
          </p:cNvSpPr>
          <p:nvPr>
            <p:ph type="dt" sz="half" idx="10"/>
          </p:nvPr>
        </p:nvSpPr>
        <p:spPr/>
        <p:txBody>
          <a:bodyPr/>
          <a:lstStyle/>
          <a:p>
            <a:fld id="{AA6E36C3-C62B-6A4C-BBB9-60180C86B733}" type="datetime1">
              <a:rPr lang="en-GB" smtClean="0"/>
              <a:t>24/10/2024</a:t>
            </a:fld>
            <a:endParaRPr lang="en-US"/>
          </a:p>
        </p:txBody>
      </p:sp>
      <p:sp>
        <p:nvSpPr>
          <p:cNvPr id="5" name="Footer Placeholder 4">
            <a:extLst>
              <a:ext uri="{FF2B5EF4-FFF2-40B4-BE49-F238E27FC236}">
                <a16:creationId xmlns:a16="http://schemas.microsoft.com/office/drawing/2014/main" id="{61C53760-D08F-384D-8DE0-9C1449ACC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549F9-7CE3-494B-8876-611A8E05DC8E}"/>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90864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7A69-A989-9542-A63A-05BA6D8D5E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330BA5-521A-3649-80F0-F6FFAF4F1D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55991E-B298-BC49-AF60-B527002173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62825A-9E37-C744-87E4-EC1018D4E9BB}"/>
              </a:ext>
            </a:extLst>
          </p:cNvPr>
          <p:cNvSpPr>
            <a:spLocks noGrp="1"/>
          </p:cNvSpPr>
          <p:nvPr>
            <p:ph type="dt" sz="half" idx="10"/>
          </p:nvPr>
        </p:nvSpPr>
        <p:spPr/>
        <p:txBody>
          <a:bodyPr/>
          <a:lstStyle/>
          <a:p>
            <a:fld id="{D28A8339-4C6C-4544-B952-1A63C9548A29}" type="datetime1">
              <a:rPr lang="en-GB" smtClean="0"/>
              <a:t>24/10/2024</a:t>
            </a:fld>
            <a:endParaRPr lang="en-US"/>
          </a:p>
        </p:txBody>
      </p:sp>
      <p:sp>
        <p:nvSpPr>
          <p:cNvPr id="6" name="Footer Placeholder 5">
            <a:extLst>
              <a:ext uri="{FF2B5EF4-FFF2-40B4-BE49-F238E27FC236}">
                <a16:creationId xmlns:a16="http://schemas.microsoft.com/office/drawing/2014/main" id="{236C8660-B05C-DD41-B241-5C03164A4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29EE1-F2E1-A544-A59A-287D5BE3FE11}"/>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79072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E204-95FB-0B4D-8EB4-98EB2B1D5F8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91F583-EE28-BC49-B2EA-9DB4963C2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A3FA7D-D777-3447-86B9-B0A1526E4A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C0588D1-6448-F74D-B288-E04A5E2DF8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E34E04-084A-4545-8D64-8917F8E9592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2A90A42-D7C1-CD41-81C7-48995C02A5EB}"/>
              </a:ext>
            </a:extLst>
          </p:cNvPr>
          <p:cNvSpPr>
            <a:spLocks noGrp="1"/>
          </p:cNvSpPr>
          <p:nvPr>
            <p:ph type="dt" sz="half" idx="10"/>
          </p:nvPr>
        </p:nvSpPr>
        <p:spPr/>
        <p:txBody>
          <a:bodyPr/>
          <a:lstStyle/>
          <a:p>
            <a:fld id="{CA3A8E2C-B847-4248-BB1F-418FEE2ECAE0}" type="datetime1">
              <a:rPr lang="en-GB" smtClean="0"/>
              <a:t>24/10/2024</a:t>
            </a:fld>
            <a:endParaRPr lang="en-US"/>
          </a:p>
        </p:txBody>
      </p:sp>
      <p:sp>
        <p:nvSpPr>
          <p:cNvPr id="8" name="Footer Placeholder 7">
            <a:extLst>
              <a:ext uri="{FF2B5EF4-FFF2-40B4-BE49-F238E27FC236}">
                <a16:creationId xmlns:a16="http://schemas.microsoft.com/office/drawing/2014/main" id="{6363BFF5-542B-1F4E-8B47-048AF75462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EAE386-DC64-1549-808D-A665905D9CD7}"/>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86890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FE21-642F-0448-A4C2-FD453DBC66C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4E48AFC-B5E1-EB46-8F11-86CE9AC7FFC1}"/>
              </a:ext>
            </a:extLst>
          </p:cNvPr>
          <p:cNvSpPr>
            <a:spLocks noGrp="1"/>
          </p:cNvSpPr>
          <p:nvPr>
            <p:ph type="dt" sz="half" idx="10"/>
          </p:nvPr>
        </p:nvSpPr>
        <p:spPr/>
        <p:txBody>
          <a:bodyPr/>
          <a:lstStyle/>
          <a:p>
            <a:fld id="{C35BD2A9-26EE-9B4A-A51E-0F6F9D410D50}" type="datetime1">
              <a:rPr lang="en-GB" smtClean="0"/>
              <a:t>24/10/2024</a:t>
            </a:fld>
            <a:endParaRPr lang="en-US"/>
          </a:p>
        </p:txBody>
      </p:sp>
      <p:sp>
        <p:nvSpPr>
          <p:cNvPr id="4" name="Footer Placeholder 3">
            <a:extLst>
              <a:ext uri="{FF2B5EF4-FFF2-40B4-BE49-F238E27FC236}">
                <a16:creationId xmlns:a16="http://schemas.microsoft.com/office/drawing/2014/main" id="{EE6F4745-B7DB-C24C-A575-FFC7C9DD20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5AB4C5-8F35-744F-9859-CB97F571E415}"/>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86632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6990D-ABC2-5A4B-848F-D676350B3D22}"/>
              </a:ext>
            </a:extLst>
          </p:cNvPr>
          <p:cNvSpPr>
            <a:spLocks noGrp="1"/>
          </p:cNvSpPr>
          <p:nvPr>
            <p:ph type="dt" sz="half" idx="10"/>
          </p:nvPr>
        </p:nvSpPr>
        <p:spPr/>
        <p:txBody>
          <a:bodyPr/>
          <a:lstStyle/>
          <a:p>
            <a:fld id="{1870E178-9AFF-374B-8A51-C1EC98DA62C6}" type="datetime1">
              <a:rPr lang="en-GB" smtClean="0"/>
              <a:t>24/10/2024</a:t>
            </a:fld>
            <a:endParaRPr lang="en-US"/>
          </a:p>
        </p:txBody>
      </p:sp>
      <p:sp>
        <p:nvSpPr>
          <p:cNvPr id="3" name="Footer Placeholder 2">
            <a:extLst>
              <a:ext uri="{FF2B5EF4-FFF2-40B4-BE49-F238E27FC236}">
                <a16:creationId xmlns:a16="http://schemas.microsoft.com/office/drawing/2014/main" id="{BF059A17-9775-B84F-A0E5-FEAEC9456E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1CACE4-11F5-9140-9F29-9CD9910A8E21}"/>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04899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62339-D994-AF46-AF60-6014CA3BE5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846AE4A-2DCA-BF4C-906D-C2410B257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F82C15-26AE-6E48-BF01-94E692447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99E6D8-6262-AF43-9CD3-53916FC9AD4E}"/>
              </a:ext>
            </a:extLst>
          </p:cNvPr>
          <p:cNvSpPr>
            <a:spLocks noGrp="1"/>
          </p:cNvSpPr>
          <p:nvPr>
            <p:ph type="dt" sz="half" idx="10"/>
          </p:nvPr>
        </p:nvSpPr>
        <p:spPr/>
        <p:txBody>
          <a:bodyPr/>
          <a:lstStyle/>
          <a:p>
            <a:fld id="{62FA1742-8932-AD43-8760-D532037A98EB}" type="datetime1">
              <a:rPr lang="en-GB" smtClean="0"/>
              <a:t>24/10/2024</a:t>
            </a:fld>
            <a:endParaRPr lang="en-US"/>
          </a:p>
        </p:txBody>
      </p:sp>
      <p:sp>
        <p:nvSpPr>
          <p:cNvPr id="6" name="Footer Placeholder 5">
            <a:extLst>
              <a:ext uri="{FF2B5EF4-FFF2-40B4-BE49-F238E27FC236}">
                <a16:creationId xmlns:a16="http://schemas.microsoft.com/office/drawing/2014/main" id="{0A0E859D-DADD-DF4A-A2ED-00E04893C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2ABE5-07EB-A14D-879D-E5907F07BD9E}"/>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70581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4D76-6428-DC47-8E99-20ECF42A8D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B486B40-9B5A-4E4E-A9E5-13C64EF40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796C68-5926-1E47-BCD3-6EC9ECB9C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ED8F31-180A-154F-9E1D-0FCF906FF02B}"/>
              </a:ext>
            </a:extLst>
          </p:cNvPr>
          <p:cNvSpPr>
            <a:spLocks noGrp="1"/>
          </p:cNvSpPr>
          <p:nvPr>
            <p:ph type="dt" sz="half" idx="10"/>
          </p:nvPr>
        </p:nvSpPr>
        <p:spPr/>
        <p:txBody>
          <a:bodyPr/>
          <a:lstStyle/>
          <a:p>
            <a:fld id="{82ED166C-0D3E-BF47-984E-5865FEE87DEC}" type="datetime1">
              <a:rPr lang="en-GB" smtClean="0"/>
              <a:t>24/10/2024</a:t>
            </a:fld>
            <a:endParaRPr lang="en-US"/>
          </a:p>
        </p:txBody>
      </p:sp>
      <p:sp>
        <p:nvSpPr>
          <p:cNvPr id="6" name="Footer Placeholder 5">
            <a:extLst>
              <a:ext uri="{FF2B5EF4-FFF2-40B4-BE49-F238E27FC236}">
                <a16:creationId xmlns:a16="http://schemas.microsoft.com/office/drawing/2014/main" id="{23B43D1C-D62B-BA4F-8D02-777B3FF06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91F6E-7545-1E4E-BA28-66C345ABFBB9}"/>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51970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FF85C-7694-AF44-81FD-6B81F61B7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BD5E35-8067-7446-BD15-6C09C14F2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D85020-7D9E-B247-A77F-FDE5A5728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8F247-2200-5E44-BC0C-E890629C1D09}" type="datetime1">
              <a:rPr lang="en-GB" smtClean="0"/>
              <a:t>24/10/2024</a:t>
            </a:fld>
            <a:endParaRPr lang="en-US"/>
          </a:p>
        </p:txBody>
      </p:sp>
      <p:sp>
        <p:nvSpPr>
          <p:cNvPr id="5" name="Footer Placeholder 4">
            <a:extLst>
              <a:ext uri="{FF2B5EF4-FFF2-40B4-BE49-F238E27FC236}">
                <a16:creationId xmlns:a16="http://schemas.microsoft.com/office/drawing/2014/main" id="{E02475BB-0F46-0340-85D1-152E9486B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750FE9-D9E3-8E46-B5DE-0437F497B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3BBA1-C3A5-544F-A37C-DC155C341E59}" type="slidenum">
              <a:rPr lang="en-US" smtClean="0"/>
              <a:t>‹#›</a:t>
            </a:fld>
            <a:endParaRPr lang="en-US"/>
          </a:p>
        </p:txBody>
      </p:sp>
    </p:spTree>
    <p:extLst>
      <p:ext uri="{BB962C8B-B14F-4D97-AF65-F5344CB8AC3E}">
        <p14:creationId xmlns:p14="http://schemas.microsoft.com/office/powerpoint/2010/main" val="97727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nhs.uk/nhs-app"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digital.nhs.uk/services/nhs-app/toolkit/librarie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digital.nhs.uk/services/nhs-app/toolkit/libraries"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youtube.com/watch?v=PgxPiHb3OMQ" TargetMode="External"/><Relationship Id="rId5" Type="http://schemas.openxmlformats.org/officeDocument/2006/relationships/hyperlink" Target="https://digital.nhs.uk/services/nhs-app/toolkit/libraries/nhs-account-on-the-nhs-website-walk-through-videos" TargetMode="External"/><Relationship Id="rId4" Type="http://schemas.openxmlformats.org/officeDocument/2006/relationships/hyperlink" Target="https://library.nhs.uk/health-information/public-librar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england.kfh@nhs.net" TargetMode="External"/><Relationship Id="rId4" Type="http://schemas.openxmlformats.org/officeDocument/2006/relationships/hyperlink" Target="mailto:joanna.mckibben@nhs.n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digital.nhs.uk/services/nhs-app/toolkit/libraries/nhs-account-on-the-nhs-website-walk-through-videos"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digital.nhs.uk/services/nhs-app/toolkit/libraries" TargetMode="External"/><Relationship Id="rId5" Type="http://schemas.openxmlformats.org/officeDocument/2006/relationships/hyperlink" Target="https://www.youtube.com/watch?v=PgxPiHb3OMQ" TargetMode="External"/><Relationship Id="rId4" Type="http://schemas.openxmlformats.org/officeDocument/2006/relationships/hyperlink" Target="https://library.nhs.uk/health-information/public-librari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brary.nhs.uk/health-information/public-librarie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england.kfh@nhs.net" TargetMode="External"/><Relationship Id="rId5" Type="http://schemas.openxmlformats.org/officeDocument/2006/relationships/hyperlink" Target="https://digital.nhs.uk/services/nhs-app/toolkit/libraries" TargetMode="External"/><Relationship Id="rId10" Type="http://schemas.openxmlformats.org/officeDocument/2006/relationships/image" Target="../media/image8.jpeg"/><Relationship Id="rId4" Type="http://schemas.openxmlformats.org/officeDocument/2006/relationships/hyperlink" Target="https://digital.nhs.uk/services/nhs-app/toolkit/libraries/promotional-materials-for-libraries" TargetMode="Externa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nhs.uk/nhs-app/account/" TargetMode="Externa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hyperlink" Target="http://www.nhs.uk/nhs-app/account/"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text&#10;&#10;Description automatically generated">
            <a:extLst>
              <a:ext uri="{FF2B5EF4-FFF2-40B4-BE49-F238E27FC236}">
                <a16:creationId xmlns:a16="http://schemas.microsoft.com/office/drawing/2014/main" id="{34FD5F05-F608-46C0-9336-5E993DC5F275}"/>
              </a:ext>
            </a:extLst>
          </p:cNvPr>
          <p:cNvPicPr>
            <a:picLocks noChangeAspect="1"/>
          </p:cNvPicPr>
          <p:nvPr/>
        </p:nvPicPr>
        <p:blipFill rotWithShape="1">
          <a:blip r:embed="rId2"/>
          <a:srcRect l="9845" t="11528" r="25171" b="10011"/>
          <a:stretch/>
        </p:blipFill>
        <p:spPr>
          <a:xfrm>
            <a:off x="6930907" y="1445635"/>
            <a:ext cx="5261093" cy="5296864"/>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2327BAA0-987E-C547-9403-EF286C09511B}"/>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35" name="TextBox 34">
            <a:extLst>
              <a:ext uri="{FF2B5EF4-FFF2-40B4-BE49-F238E27FC236}">
                <a16:creationId xmlns:a16="http://schemas.microsoft.com/office/drawing/2014/main" id="{1CF84402-09F7-3149-946A-AED2C93D60E1}"/>
              </a:ext>
            </a:extLst>
          </p:cNvPr>
          <p:cNvSpPr txBox="1"/>
          <p:nvPr/>
        </p:nvSpPr>
        <p:spPr>
          <a:xfrm>
            <a:off x="253219" y="1658446"/>
            <a:ext cx="6931628" cy="3323987"/>
          </a:xfrm>
          <a:prstGeom prst="rect">
            <a:avLst/>
          </a:prstGeom>
          <a:noFill/>
        </p:spPr>
        <p:txBody>
          <a:bodyPr wrap="square" lIns="91440" tIns="45720" rIns="91440" bIns="45720" rtlCol="0" anchor="t">
            <a:spAutoFit/>
          </a:bodyPr>
          <a:lstStyle/>
          <a:p>
            <a:pPr algn="ctr">
              <a:lnSpc>
                <a:spcPts val="6280"/>
              </a:lnSpc>
            </a:pPr>
            <a:r>
              <a:rPr lang="en-US" sz="6000" b="1" dirty="0">
                <a:solidFill>
                  <a:srgbClr val="005EB8"/>
                </a:solidFill>
                <a:latin typeface="Arial"/>
                <a:cs typeface="Arial"/>
              </a:rPr>
              <a:t>Public libraries </a:t>
            </a:r>
          </a:p>
          <a:p>
            <a:pPr algn="ctr">
              <a:lnSpc>
                <a:spcPts val="6280"/>
              </a:lnSpc>
            </a:pPr>
            <a:r>
              <a:rPr lang="en-US" sz="6000" b="1" dirty="0">
                <a:solidFill>
                  <a:srgbClr val="005EB8"/>
                </a:solidFill>
                <a:latin typeface="Arial"/>
                <a:cs typeface="Arial"/>
              </a:rPr>
              <a:t>resource pack </a:t>
            </a:r>
          </a:p>
          <a:p>
            <a:pPr algn="ctr">
              <a:lnSpc>
                <a:spcPts val="6280"/>
              </a:lnSpc>
            </a:pPr>
            <a:r>
              <a:rPr lang="en-US" sz="6000" b="1" dirty="0">
                <a:solidFill>
                  <a:srgbClr val="005EB8"/>
                </a:solidFill>
                <a:latin typeface="Arial"/>
                <a:cs typeface="Arial"/>
              </a:rPr>
              <a:t>NHS account and NHS App </a:t>
            </a:r>
          </a:p>
        </p:txBody>
      </p:sp>
      <p:pic>
        <p:nvPicPr>
          <p:cNvPr id="42" name="Picture 41" descr="A picture containing drawing&#10;&#10;Description automatically generated">
            <a:extLst>
              <a:ext uri="{FF2B5EF4-FFF2-40B4-BE49-F238E27FC236}">
                <a16:creationId xmlns:a16="http://schemas.microsoft.com/office/drawing/2014/main" id="{8C36CA3A-6BD3-964D-93BB-D02A9C96F85E}"/>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Tree>
    <p:extLst>
      <p:ext uri="{BB962C8B-B14F-4D97-AF65-F5344CB8AC3E}">
        <p14:creationId xmlns:p14="http://schemas.microsoft.com/office/powerpoint/2010/main" val="77212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323413"/>
            <a:ext cx="9433265"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long copy </a:t>
            </a:r>
            <a:r>
              <a:rPr lang="en-US" sz="2400" b="1">
                <a:solidFill>
                  <a:srgbClr val="005EB8"/>
                </a:solidFill>
                <a:latin typeface="Arial" panose="020B0604020202020204" pitchFamily="34" charset="0"/>
                <a:cs typeface="Arial" panose="020B0604020202020204" pitchFamily="34" charset="0"/>
              </a:rPr>
              <a:t>(c. 250 words)</a:t>
            </a:r>
            <a:endParaRPr lang="en-US" sz="5400" b="1">
              <a:solidFill>
                <a:srgbClr val="005EB8"/>
              </a:solidFill>
              <a:latin typeface="Arial" panose="020B0604020202020204" pitchFamily="34" charset="0"/>
              <a:cs typeface="Arial" panose="020B0604020202020204" pitchFamily="34" charset="0"/>
            </a:endParaRPr>
          </a:p>
        </p:txBody>
      </p:sp>
      <p:pic>
        <p:nvPicPr>
          <p:cNvPr id="3" name="Picture 2" descr="A group of devices with a website on them">
            <a:extLst>
              <a:ext uri="{FF2B5EF4-FFF2-40B4-BE49-F238E27FC236}">
                <a16:creationId xmlns:a16="http://schemas.microsoft.com/office/drawing/2014/main" id="{9DCEF2C1-1979-464C-8BD2-A6A85FFCEC9C}"/>
              </a:ext>
            </a:extLst>
          </p:cNvPr>
          <p:cNvPicPr>
            <a:picLocks noChangeAspect="1"/>
          </p:cNvPicPr>
          <p:nvPr/>
        </p:nvPicPr>
        <p:blipFill>
          <a:blip r:embed="rId4"/>
          <a:stretch>
            <a:fillRect/>
          </a:stretch>
        </p:blipFill>
        <p:spPr>
          <a:xfrm>
            <a:off x="9224010" y="5355695"/>
            <a:ext cx="2840632" cy="1417595"/>
          </a:xfrm>
          <a:prstGeom prst="rect">
            <a:avLst/>
          </a:prstGeom>
        </p:spPr>
      </p:pic>
      <p:sp>
        <p:nvSpPr>
          <p:cNvPr id="9" name="TextBox 8">
            <a:extLst>
              <a:ext uri="{FF2B5EF4-FFF2-40B4-BE49-F238E27FC236}">
                <a16:creationId xmlns:a16="http://schemas.microsoft.com/office/drawing/2014/main" id="{59DFE771-E36E-4493-B845-847135E4D455}"/>
              </a:ext>
            </a:extLst>
          </p:cNvPr>
          <p:cNvSpPr txBox="1"/>
          <p:nvPr/>
        </p:nvSpPr>
        <p:spPr>
          <a:xfrm>
            <a:off x="546706" y="1101723"/>
            <a:ext cx="9347539" cy="456535"/>
          </a:xfrm>
          <a:prstGeom prst="rect">
            <a:avLst/>
          </a:prstGeom>
          <a:noFill/>
        </p:spPr>
        <p:txBody>
          <a:bodyPr wrap="square">
            <a:spAutoFit/>
          </a:bodyPr>
          <a:lstStyle/>
          <a:p>
            <a:pPr>
              <a:lnSpc>
                <a:spcPct val="150000"/>
              </a:lnSpc>
            </a:pPr>
            <a:r>
              <a:rPr lang="en-US" sz="1800" b="1" i="1">
                <a:solidFill>
                  <a:srgbClr val="FF0000"/>
                </a:solidFill>
                <a:latin typeface="Arial" panose="020B0604020202020204" pitchFamily="34" charset="0"/>
                <a:cs typeface="Arial" panose="020B0604020202020204" pitchFamily="34" charset="0"/>
              </a:rPr>
              <a:t>This can be used for bulletins/websites/press releases, depending on your activity.</a:t>
            </a:r>
          </a:p>
        </p:txBody>
      </p:sp>
      <p:sp>
        <p:nvSpPr>
          <p:cNvPr id="2" name="TextBox 1">
            <a:extLst>
              <a:ext uri="{FF2B5EF4-FFF2-40B4-BE49-F238E27FC236}">
                <a16:creationId xmlns:a16="http://schemas.microsoft.com/office/drawing/2014/main" id="{0DDD3F3C-A68C-FC8C-4CAD-576A1CF3F444}"/>
              </a:ext>
            </a:extLst>
          </p:cNvPr>
          <p:cNvSpPr txBox="1"/>
          <p:nvPr/>
        </p:nvSpPr>
        <p:spPr>
          <a:xfrm>
            <a:off x="589568" y="1548973"/>
            <a:ext cx="11297632" cy="4585871"/>
          </a:xfrm>
          <a:prstGeom prst="rect">
            <a:avLst/>
          </a:prstGeom>
          <a:noFill/>
        </p:spPr>
        <p:txBody>
          <a:bodyPr wrap="square" rtlCol="0">
            <a:spAutoFit/>
          </a:bodyPr>
          <a:lstStyle/>
          <a:p>
            <a:pPr algn="l" rtl="0" fontAlgn="base"/>
            <a:r>
              <a:rPr lang="en-GB" sz="1800" b="1" i="0" dirty="0">
                <a:solidFill>
                  <a:srgbClr val="0F0F0F"/>
                </a:solidFill>
                <a:effectLst/>
                <a:latin typeface="Arial" panose="020B0604020202020204" pitchFamily="34" charset="0"/>
              </a:rPr>
              <a:t>NHS App: improving access to online health services through libraries</a:t>
            </a:r>
            <a:r>
              <a:rPr lang="en-GB" sz="1800" b="0" i="0" dirty="0">
                <a:solidFill>
                  <a:srgbClr val="0F0F0F"/>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800" b="0" i="1" dirty="0">
                <a:solidFill>
                  <a:srgbClr val="0F0F0F"/>
                </a:solidFill>
                <a:effectLst/>
                <a:latin typeface="Arial" panose="020B0604020202020204" pitchFamily="34" charset="0"/>
              </a:rPr>
              <a:t>273 words:</a:t>
            </a:r>
            <a:r>
              <a:rPr lang="en-GB" sz="1800" b="0" i="0" dirty="0">
                <a:solidFill>
                  <a:srgbClr val="0F0F0F"/>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endParaRPr lang="en-GB" sz="1400" b="0" i="0" dirty="0">
              <a:solidFill>
                <a:srgbClr val="0F0F0F"/>
              </a:solidFill>
              <a:effectLst/>
              <a:latin typeface="Arial" panose="020B0604020202020204" pitchFamily="34" charset="0"/>
            </a:endParaRPr>
          </a:p>
          <a:p>
            <a:pPr algn="l" rtl="0" fontAlgn="base"/>
            <a:r>
              <a:rPr lang="en-GB" sz="1400" b="0" i="0" dirty="0">
                <a:solidFill>
                  <a:srgbClr val="0F0F0F"/>
                </a:solidFill>
                <a:effectLst/>
                <a:latin typeface="Arial" panose="020B0604020202020204" pitchFamily="34" charset="0"/>
              </a:rPr>
              <a:t>NHS England is working with libraries to help more people use online health services through the NHS App and NHS.UK. </a:t>
            </a:r>
            <a:endParaRPr lang="en-GB" sz="1400" b="0" i="0" dirty="0">
              <a:solidFill>
                <a:srgbClr val="000000"/>
              </a:solidFill>
              <a:effectLst/>
              <a:latin typeface="Segoe UI" panose="020B0502040204020203" pitchFamily="34" charset="0"/>
            </a:endParaRPr>
          </a:p>
          <a:p>
            <a:pPr algn="l" rtl="0" fontAlgn="base"/>
            <a:r>
              <a:rPr lang="en-GB" sz="1400" b="0" i="0" dirty="0">
                <a:solidFill>
                  <a:srgbClr val="0F0F0F"/>
                </a:solidFill>
                <a:effectLst/>
                <a:latin typeface="Arial" panose="020B0604020202020204" pitchFamily="34" charset="0"/>
              </a:rPr>
              <a:t>The pilot, which started in October, builds on existing health literacy programmes in NHS libraries and public libraries across England. It aims to increase digital health inclusion and support the NHS Long Term Plan's goal to reduce healthcare inequalities. </a:t>
            </a:r>
            <a:endParaRPr lang="en-GB" sz="1400" b="0" i="0" dirty="0">
              <a:solidFill>
                <a:srgbClr val="000000"/>
              </a:solidFill>
              <a:effectLst/>
              <a:latin typeface="Segoe UI" panose="020B0502040204020203" pitchFamily="34" charset="0"/>
            </a:endParaRPr>
          </a:p>
          <a:p>
            <a:pPr algn="l" rtl="0" fontAlgn="base"/>
            <a:r>
              <a:rPr lang="en-GB" sz="1400" b="0" i="0" dirty="0">
                <a:solidFill>
                  <a:srgbClr val="0F0F0F"/>
                </a:solidFill>
                <a:effectLst/>
                <a:latin typeface="Arial" panose="020B0604020202020204" pitchFamily="34" charset="0"/>
              </a:rPr>
              <a:t>Working with The National Health Literacy Partnership, the initiative leverages libraries' trusted position in communities, offering a sustainable and accessible way for everyone to benefit from NHS services. Library staff will receive toolkits and guidance to help people use the NHS App and the NHS website. Both the App and website allow people to securely access their NHS account and use the same services.  </a:t>
            </a:r>
            <a:endParaRPr lang="en-GB" sz="1400" b="0" i="0" dirty="0">
              <a:solidFill>
                <a:srgbClr val="000000"/>
              </a:solidFill>
              <a:effectLst/>
              <a:latin typeface="Segoe UI" panose="020B0502040204020203" pitchFamily="34" charset="0"/>
            </a:endParaRPr>
          </a:p>
          <a:p>
            <a:pPr algn="l" rtl="0" fontAlgn="base"/>
            <a:r>
              <a:rPr lang="en-GB" sz="1400" b="0" i="0" dirty="0">
                <a:solidFill>
                  <a:srgbClr val="0F0F0F"/>
                </a:solidFill>
                <a:effectLst/>
                <a:latin typeface="Arial" panose="020B0604020202020204" pitchFamily="34" charset="0"/>
              </a:rPr>
              <a:t>The NHS App has more than 34.3 million registered users. The scheme aims to increase the confidence of both library staff and the public to use NHS digital services. </a:t>
            </a:r>
            <a:endParaRPr lang="en-GB" sz="1400" b="0" i="0" dirty="0">
              <a:solidFill>
                <a:srgbClr val="000000"/>
              </a:solidFill>
              <a:effectLst/>
              <a:latin typeface="Segoe UI" panose="020B0502040204020203" pitchFamily="34" charset="0"/>
            </a:endParaRPr>
          </a:p>
          <a:p>
            <a:pPr algn="l" rtl="0" fontAlgn="base"/>
            <a:r>
              <a:rPr lang="en-GB" sz="1400" b="0" i="0" dirty="0">
                <a:solidFill>
                  <a:srgbClr val="0F0F0F"/>
                </a:solidFill>
                <a:effectLst/>
                <a:latin typeface="Arial" panose="020B0604020202020204" pitchFamily="34" charset="0"/>
              </a:rPr>
              <a:t>Using the NHS App or NHS.UK, people can view their GP record, order repeat prescriptions, and look up health information. This offers greater convenience and helps communication between patients and healthcare staff. It also empowers people to take a more active role in managing their health. </a:t>
            </a:r>
            <a:endParaRPr lang="en-GB" sz="1400" b="0" i="0" dirty="0">
              <a:solidFill>
                <a:srgbClr val="000000"/>
              </a:solidFill>
              <a:effectLst/>
              <a:latin typeface="Segoe UI" panose="020B0502040204020203" pitchFamily="34" charset="0"/>
            </a:endParaRPr>
          </a:p>
          <a:p>
            <a:pPr algn="l" rtl="0" fontAlgn="base"/>
            <a:r>
              <a:rPr lang="en-GB" sz="1400" b="0" i="0" dirty="0">
                <a:solidFill>
                  <a:srgbClr val="0F0F0F"/>
                </a:solidFill>
                <a:effectLst/>
                <a:latin typeface="Arial" panose="020B0604020202020204" pitchFamily="34" charset="0"/>
              </a:rPr>
              <a:t>Public libraries are supportive, safe spaces where people can use computers and the internet for free. This initiative recognises their vital role in helping people feel more confident using digital health services. </a:t>
            </a:r>
            <a:endParaRPr lang="en-GB" sz="1400" b="0" i="0" dirty="0">
              <a:solidFill>
                <a:srgbClr val="000000"/>
              </a:solidFill>
              <a:effectLst/>
              <a:latin typeface="Segoe UI" panose="020B0502040204020203" pitchFamily="34" charset="0"/>
            </a:endParaRPr>
          </a:p>
          <a:p>
            <a:pPr algn="l" rtl="0" fontAlgn="base"/>
            <a:r>
              <a:rPr lang="en-GB" sz="1400" b="0" i="0" dirty="0">
                <a:solidFill>
                  <a:srgbClr val="0F0F0F"/>
                </a:solidFill>
                <a:effectLst/>
                <a:latin typeface="Arial" panose="020B0604020202020204" pitchFamily="34" charset="0"/>
              </a:rPr>
              <a:t>The NHS App is becoming a digital front door for healthcare. New features and connected services are being added to provide a joined-up experience across different health settings, including GPs, pharmacies, and hospitals. </a:t>
            </a:r>
            <a:endParaRPr lang="en-GB" sz="1400" b="0" i="0" dirty="0">
              <a:solidFill>
                <a:srgbClr val="000000"/>
              </a:solidFill>
              <a:effectLst/>
              <a:latin typeface="Segoe UI" panose="020B0502040204020203" pitchFamily="34" charset="0"/>
            </a:endParaRPr>
          </a:p>
          <a:p>
            <a:pPr algn="l" rtl="0" fontAlgn="base"/>
            <a:r>
              <a:rPr lang="en-GB" sz="1400" b="0" i="0" dirty="0">
                <a:solidFill>
                  <a:srgbClr val="0F0F0F"/>
                </a:solidFill>
                <a:effectLst/>
                <a:latin typeface="Arial" panose="020B0604020202020204" pitchFamily="34" charset="0"/>
              </a:rPr>
              <a:t>For more information on using the NHS account, visit </a:t>
            </a:r>
            <a:r>
              <a:rPr lang="en-GB" sz="1400" b="0" i="0" u="none" strike="noStrike" dirty="0">
                <a:solidFill>
                  <a:srgbClr val="003087"/>
                </a:solidFill>
                <a:effectLst/>
                <a:latin typeface="Arial" panose="020B0604020202020204" pitchFamily="34" charset="0"/>
                <a:hlinkClick r:id="rId5"/>
              </a:rPr>
              <a:t>www.nhs.uk/nhs-app</a:t>
            </a:r>
            <a:endParaRPr lang="en-GB" sz="1400"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220576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630058"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short copy </a:t>
            </a:r>
            <a:r>
              <a:rPr lang="en-US" sz="2400" b="1">
                <a:solidFill>
                  <a:srgbClr val="005EB8"/>
                </a:solidFill>
                <a:latin typeface="Arial" panose="020B0604020202020204" pitchFamily="34" charset="0"/>
                <a:cs typeface="Arial" panose="020B0604020202020204" pitchFamily="34" charset="0"/>
              </a:rPr>
              <a:t>(c. 100 words)</a:t>
            </a:r>
            <a:endParaRPr lang="en-US" sz="5400" b="1">
              <a:solidFill>
                <a:srgbClr val="005EB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99DD91-D2BF-4CAE-B370-B2B8D64F63A7}"/>
              </a:ext>
            </a:extLst>
          </p:cNvPr>
          <p:cNvSpPr txBox="1"/>
          <p:nvPr/>
        </p:nvSpPr>
        <p:spPr>
          <a:xfrm>
            <a:off x="589569" y="1872551"/>
            <a:ext cx="11215438" cy="4401205"/>
          </a:xfrm>
          <a:prstGeom prst="rect">
            <a:avLst/>
          </a:prstGeom>
          <a:noFill/>
        </p:spPr>
        <p:txBody>
          <a:bodyPr wrap="square" rtlCol="0">
            <a:spAutoFit/>
          </a:bodyPr>
          <a:lstStyle/>
          <a:p>
            <a:pPr algn="l" rtl="0" fontAlgn="base"/>
            <a:r>
              <a:rPr lang="en-GB" sz="1400" b="1" i="0" dirty="0">
                <a:solidFill>
                  <a:srgbClr val="0F0F0F"/>
                </a:solidFill>
                <a:effectLst/>
                <a:latin typeface="Arial" panose="020B0604020202020204" pitchFamily="34" charset="0"/>
              </a:rPr>
              <a:t>NHS England working with libraries to bridge digital health divide</a:t>
            </a:r>
            <a:r>
              <a:rPr lang="en-GB" sz="1400" b="0" i="0" dirty="0">
                <a:solidFill>
                  <a:srgbClr val="0F0F0F"/>
                </a:solidFill>
                <a:effectLst/>
                <a:latin typeface="Arial" panose="020B0604020202020204" pitchFamily="34" charset="0"/>
              </a:rPr>
              <a:t> </a:t>
            </a:r>
            <a:endParaRPr lang="en-GB" sz="1400" b="0" i="0" dirty="0">
              <a:solidFill>
                <a:srgbClr val="000000"/>
              </a:solidFill>
              <a:effectLst/>
              <a:latin typeface="Segoe UI" panose="020B0502040204020203" pitchFamily="34" charset="0"/>
            </a:endParaRPr>
          </a:p>
          <a:p>
            <a:pPr algn="l" rtl="0" fontAlgn="base"/>
            <a:r>
              <a:rPr lang="en-GB" sz="1400" b="0" i="1" dirty="0">
                <a:solidFill>
                  <a:srgbClr val="0F0F0F"/>
                </a:solidFill>
                <a:effectLst/>
                <a:latin typeface="Arial" panose="020B0604020202020204" pitchFamily="34" charset="0"/>
              </a:rPr>
              <a:t>104 words:</a:t>
            </a:r>
            <a:r>
              <a:rPr lang="en-GB" sz="1400" b="0" i="0" dirty="0">
                <a:solidFill>
                  <a:srgbClr val="0F0F0F"/>
                </a:solidFill>
                <a:effectLst/>
                <a:latin typeface="Arial" panose="020B0604020202020204" pitchFamily="34" charset="0"/>
              </a:rPr>
              <a:t> </a:t>
            </a:r>
            <a:endParaRPr lang="en-GB" sz="1400" b="0" i="0" dirty="0">
              <a:solidFill>
                <a:srgbClr val="000000"/>
              </a:solidFill>
              <a:effectLst/>
              <a:latin typeface="Segoe UI" panose="020B0502040204020203" pitchFamily="34" charset="0"/>
            </a:endParaRPr>
          </a:p>
          <a:p>
            <a:pPr algn="l" rtl="0" fontAlgn="base"/>
            <a:endParaRPr lang="en-GB" sz="1400" b="0" i="0" dirty="0">
              <a:solidFill>
                <a:srgbClr val="0F0F0F"/>
              </a:solidFill>
              <a:effectLst/>
              <a:latin typeface="Arial" panose="020B0604020202020204" pitchFamily="34" charset="0"/>
            </a:endParaRPr>
          </a:p>
          <a:p>
            <a:pPr algn="l" rtl="0" fontAlgn="base"/>
            <a:r>
              <a:rPr lang="en-GB" sz="1400" b="0" i="0" dirty="0">
                <a:solidFill>
                  <a:srgbClr val="0F0F0F"/>
                </a:solidFill>
                <a:effectLst/>
                <a:latin typeface="Arial" panose="020B0604020202020204" pitchFamily="34" charset="0"/>
              </a:rPr>
              <a:t>NHS England is collaborating with libraries to improve access to online health services. Launched in October, this initiative aims to build on existing health literacy programmes and increase digital health inclusion. </a:t>
            </a:r>
            <a:endParaRPr lang="en-GB" sz="1400" b="0" i="0" dirty="0">
              <a:solidFill>
                <a:srgbClr val="000000"/>
              </a:solidFill>
              <a:effectLst/>
              <a:latin typeface="Segoe UI" panose="020B0502040204020203" pitchFamily="34" charset="0"/>
            </a:endParaRPr>
          </a:p>
          <a:p>
            <a:pPr algn="l" rtl="0" fontAlgn="base"/>
            <a:endParaRPr lang="en-GB" sz="1400" b="0" i="0" dirty="0">
              <a:solidFill>
                <a:srgbClr val="0F0F0F"/>
              </a:solidFill>
              <a:effectLst/>
              <a:latin typeface="Arial" panose="020B0604020202020204" pitchFamily="34" charset="0"/>
            </a:endParaRPr>
          </a:p>
          <a:p>
            <a:pPr algn="l" rtl="0" fontAlgn="base"/>
            <a:r>
              <a:rPr lang="en-GB" sz="1400" b="0" i="0" dirty="0">
                <a:solidFill>
                  <a:srgbClr val="0F0F0F"/>
                </a:solidFill>
                <a:effectLst/>
                <a:latin typeface="Arial" panose="020B0604020202020204" pitchFamily="34" charset="0"/>
              </a:rPr>
              <a:t>Libraries will receive toolkits and guidance to help people use the NHS App and NHS.UK. These online services enable people to view their GP records, order repeat prescriptions, and more. </a:t>
            </a:r>
            <a:endParaRPr lang="en-GB" sz="1400" b="0" i="0" dirty="0">
              <a:solidFill>
                <a:srgbClr val="000000"/>
              </a:solidFill>
              <a:effectLst/>
              <a:latin typeface="Segoe UI" panose="020B0502040204020203" pitchFamily="34" charset="0"/>
            </a:endParaRPr>
          </a:p>
          <a:p>
            <a:pPr algn="l" rtl="0" fontAlgn="base"/>
            <a:endParaRPr lang="en-GB" sz="1400" b="0" i="0" dirty="0">
              <a:solidFill>
                <a:srgbClr val="0F0F0F"/>
              </a:solidFill>
              <a:effectLst/>
              <a:latin typeface="Arial" panose="020B0604020202020204" pitchFamily="34" charset="0"/>
            </a:endParaRPr>
          </a:p>
          <a:p>
            <a:pPr algn="l" rtl="0" fontAlgn="base"/>
            <a:r>
              <a:rPr lang="en-GB" sz="1400" b="0" i="0" dirty="0">
                <a:solidFill>
                  <a:srgbClr val="0F0F0F"/>
                </a:solidFill>
                <a:effectLst/>
                <a:latin typeface="Arial" panose="020B0604020202020204" pitchFamily="34" charset="0"/>
              </a:rPr>
              <a:t>This initiative recognises libraries as trusted, accessible spaces where anyone can use computers and the internet for free. It supports the NHS Long Term Plan's goal to reduce healthcare inequalities and empowers people to take a more active role in managing their health. </a:t>
            </a:r>
            <a:r>
              <a:rPr lang="en-GB" sz="1400" b="0" i="0" u="none" strike="noStrike" dirty="0">
                <a:solidFill>
                  <a:srgbClr val="003087"/>
                </a:solidFill>
                <a:effectLst/>
                <a:latin typeface="Arial" panose="020B0604020202020204" pitchFamily="34" charset="0"/>
                <a:hlinkClick r:id="rId3"/>
              </a:rPr>
              <a:t>https://digital.nhs.uk/services/nhs-app/toolkit/libraries</a:t>
            </a:r>
            <a:r>
              <a:rPr lang="en-GB" sz="1400" b="0" i="0" dirty="0">
                <a:solidFill>
                  <a:srgbClr val="0F0F0F"/>
                </a:solidFill>
                <a:effectLst/>
                <a:latin typeface="Arial" panose="020B0604020202020204" pitchFamily="34" charset="0"/>
              </a:rPr>
              <a:t>.  </a:t>
            </a:r>
            <a:endParaRPr lang="en-GB" sz="1400" b="0" i="0" dirty="0">
              <a:solidFill>
                <a:srgbClr val="000000"/>
              </a:solidFill>
              <a:effectLst/>
              <a:latin typeface="Segoe UI" panose="020B0502040204020203" pitchFamily="34" charset="0"/>
            </a:endParaRPr>
          </a:p>
          <a:p>
            <a:pPr algn="l" rtl="0" fontAlgn="base"/>
            <a:endParaRPr lang="en-GB" sz="1400" dirty="0">
              <a:solidFill>
                <a:srgbClr val="0F0F0F"/>
              </a:solidFill>
              <a:latin typeface="Arial" panose="020B0604020202020204" pitchFamily="34" charset="0"/>
            </a:endParaRPr>
          </a:p>
          <a:p>
            <a:pPr algn="l" rtl="0" fontAlgn="base"/>
            <a:r>
              <a:rPr lang="en-GB" sz="1400" b="1" i="0" dirty="0">
                <a:solidFill>
                  <a:srgbClr val="0F0F0F"/>
                </a:solidFill>
                <a:effectLst/>
                <a:latin typeface="Arial" panose="020B0604020202020204" pitchFamily="34" charset="0"/>
              </a:rPr>
              <a:t>NHS England partners with libraries to improve digital health access</a:t>
            </a:r>
            <a:r>
              <a:rPr lang="en-GB" sz="1400" b="0" i="0" dirty="0">
                <a:solidFill>
                  <a:srgbClr val="0F0F0F"/>
                </a:solidFill>
                <a:effectLst/>
                <a:latin typeface="Arial" panose="020B0604020202020204" pitchFamily="34" charset="0"/>
              </a:rPr>
              <a:t> </a:t>
            </a:r>
            <a:endParaRPr lang="en-GB" sz="1050" b="0" i="0" dirty="0">
              <a:solidFill>
                <a:srgbClr val="000000"/>
              </a:solidFill>
              <a:effectLst/>
              <a:latin typeface="Segoe UI" panose="020B0502040204020203" pitchFamily="34" charset="0"/>
            </a:endParaRPr>
          </a:p>
          <a:p>
            <a:pPr algn="l" rtl="0" fontAlgn="base"/>
            <a:r>
              <a:rPr lang="en-GB" sz="1400" b="0" i="1" dirty="0">
                <a:solidFill>
                  <a:srgbClr val="0F0F0F"/>
                </a:solidFill>
                <a:effectLst/>
                <a:latin typeface="Arial" panose="020B0604020202020204" pitchFamily="34" charset="0"/>
              </a:rPr>
              <a:t>42 words:</a:t>
            </a:r>
            <a:r>
              <a:rPr lang="en-GB" sz="1400" b="0" i="0" dirty="0">
                <a:solidFill>
                  <a:srgbClr val="0F0F0F"/>
                </a:solidFill>
                <a:effectLst/>
                <a:latin typeface="Arial" panose="020B0604020202020204" pitchFamily="34" charset="0"/>
              </a:rPr>
              <a:t> </a:t>
            </a:r>
            <a:endParaRPr lang="en-GB" sz="1050" b="0" i="0" dirty="0">
              <a:solidFill>
                <a:srgbClr val="000000"/>
              </a:solidFill>
              <a:effectLst/>
              <a:latin typeface="Segoe UI" panose="020B0502040204020203" pitchFamily="34" charset="0"/>
            </a:endParaRPr>
          </a:p>
          <a:p>
            <a:pPr algn="l" rtl="0" fontAlgn="base"/>
            <a:endParaRPr lang="en-GB" sz="1400" b="0" i="0" dirty="0">
              <a:solidFill>
                <a:srgbClr val="0F0F0F"/>
              </a:solidFill>
              <a:effectLst/>
              <a:latin typeface="Arial" panose="020B0604020202020204" pitchFamily="34" charset="0"/>
            </a:endParaRPr>
          </a:p>
          <a:p>
            <a:pPr algn="l" rtl="0" fontAlgn="base"/>
            <a:r>
              <a:rPr lang="en-GB" sz="1400" b="0" i="0" dirty="0">
                <a:solidFill>
                  <a:srgbClr val="0F0F0F"/>
                </a:solidFill>
                <a:effectLst/>
                <a:latin typeface="Arial" panose="020B0604020202020204" pitchFamily="34" charset="0"/>
              </a:rPr>
              <a:t>NHS England is partnering with libraries to improve access to online health services through the NHS App and NHS.UK. This pilot aims to increase digital health inclusion and empower people to take a more active role in managing their health. Visit: </a:t>
            </a:r>
            <a:r>
              <a:rPr lang="en-GB" sz="1400" b="0" i="0" u="none" strike="noStrike" dirty="0">
                <a:solidFill>
                  <a:srgbClr val="003087"/>
                </a:solidFill>
                <a:effectLst/>
                <a:latin typeface="Arial" panose="020B0604020202020204" pitchFamily="34" charset="0"/>
                <a:hlinkClick r:id="rId3"/>
              </a:rPr>
              <a:t>https://digital.nhs.uk/services/nhs-app/toolkit/libraries</a:t>
            </a:r>
            <a:r>
              <a:rPr lang="en-GB" sz="1400" b="0" i="0" dirty="0">
                <a:solidFill>
                  <a:srgbClr val="0F0F0F"/>
                </a:solidFill>
                <a:effectLst/>
                <a:latin typeface="Arial" panose="020B0604020202020204" pitchFamily="34" charset="0"/>
              </a:rPr>
              <a:t>.  </a:t>
            </a:r>
            <a:endParaRPr lang="en-GB" sz="1050" b="0" i="0" dirty="0">
              <a:solidFill>
                <a:srgbClr val="000000"/>
              </a:solidFill>
              <a:effectLst/>
              <a:latin typeface="Segoe UI" panose="020B0502040204020203" pitchFamily="34" charset="0"/>
            </a:endParaRPr>
          </a:p>
          <a:p>
            <a:pPr algn="l" rtl="0" fontAlgn="base"/>
            <a:endParaRPr lang="en-GB" sz="1400" b="0" i="0" dirty="0">
              <a:solidFill>
                <a:srgbClr val="000000"/>
              </a:solidFill>
              <a:effectLst/>
              <a:latin typeface="Segoe UI" panose="020B0502040204020203" pitchFamily="34" charset="0"/>
            </a:endParaRPr>
          </a:p>
        </p:txBody>
      </p:sp>
      <p:pic>
        <p:nvPicPr>
          <p:cNvPr id="6" name="Picture 5">
            <a:extLst>
              <a:ext uri="{FF2B5EF4-FFF2-40B4-BE49-F238E27FC236}">
                <a16:creationId xmlns:a16="http://schemas.microsoft.com/office/drawing/2014/main" id="{EADCBF3C-F0BF-424A-ADC9-64FCF777BEA6}"/>
              </a:ext>
            </a:extLst>
          </p:cNvPr>
          <p:cNvPicPr>
            <a:picLocks noChangeAspect="1"/>
          </p:cNvPicPr>
          <p:nvPr/>
        </p:nvPicPr>
        <p:blipFill>
          <a:blip r:embed="rId4"/>
          <a:stretch>
            <a:fillRect/>
          </a:stretch>
        </p:blipFill>
        <p:spPr>
          <a:xfrm>
            <a:off x="8894708" y="5139892"/>
            <a:ext cx="3009757" cy="1501996"/>
          </a:xfrm>
          <a:prstGeom prst="rect">
            <a:avLst/>
          </a:prstGeom>
        </p:spPr>
      </p:pic>
      <p:sp>
        <p:nvSpPr>
          <p:cNvPr id="7" name="TextBox 6">
            <a:extLst>
              <a:ext uri="{FF2B5EF4-FFF2-40B4-BE49-F238E27FC236}">
                <a16:creationId xmlns:a16="http://schemas.microsoft.com/office/drawing/2014/main" id="{31E5E85F-D040-44ED-91EA-2369F723D9EC}"/>
              </a:ext>
            </a:extLst>
          </p:cNvPr>
          <p:cNvSpPr txBox="1"/>
          <p:nvPr/>
        </p:nvSpPr>
        <p:spPr>
          <a:xfrm>
            <a:off x="589568" y="1300261"/>
            <a:ext cx="9347539" cy="456535"/>
          </a:xfrm>
          <a:prstGeom prst="rect">
            <a:avLst/>
          </a:prstGeom>
          <a:noFill/>
        </p:spPr>
        <p:txBody>
          <a:bodyPr wrap="square">
            <a:spAutoFit/>
          </a:bodyPr>
          <a:lstStyle/>
          <a:p>
            <a:pPr>
              <a:lnSpc>
                <a:spcPct val="150000"/>
              </a:lnSpc>
            </a:pPr>
            <a:r>
              <a:rPr lang="en-US" sz="1800" b="1" i="1">
                <a:solidFill>
                  <a:srgbClr val="FF0000"/>
                </a:solidFill>
                <a:latin typeface="Arial" panose="020B0604020202020204" pitchFamily="34" charset="0"/>
                <a:cs typeface="Arial" panose="020B0604020202020204" pitchFamily="34" charset="0"/>
              </a:rPr>
              <a:t>This can be used for bulletins/websites/press releases, depending on your activity.</a:t>
            </a:r>
          </a:p>
        </p:txBody>
      </p:sp>
    </p:spTree>
    <p:extLst>
      <p:ext uri="{BB962C8B-B14F-4D97-AF65-F5344CB8AC3E}">
        <p14:creationId xmlns:p14="http://schemas.microsoft.com/office/powerpoint/2010/main" val="3884317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1632B-772C-CC17-9750-81E36DDAB36F}"/>
            </a:ext>
          </a:extLst>
        </p:cNvPr>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208BBA73-FDB3-F2DB-D2E0-75973C6D98A9}"/>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A35BA87-7CAB-D35E-5C0E-72560E91EEC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8C29F592-054E-4A47-D7AC-A374CE53BD0F}"/>
              </a:ext>
            </a:extLst>
          </p:cNvPr>
          <p:cNvSpPr txBox="1"/>
          <p:nvPr/>
        </p:nvSpPr>
        <p:spPr>
          <a:xfrm>
            <a:off x="503843" y="288822"/>
            <a:ext cx="9537779"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URL links </a:t>
            </a:r>
          </a:p>
        </p:txBody>
      </p:sp>
      <p:sp>
        <p:nvSpPr>
          <p:cNvPr id="11" name="TextBox 10">
            <a:extLst>
              <a:ext uri="{FF2B5EF4-FFF2-40B4-BE49-F238E27FC236}">
                <a16:creationId xmlns:a16="http://schemas.microsoft.com/office/drawing/2014/main" id="{4DA52044-671A-DDA5-15E2-FB9EA91A8226}"/>
              </a:ext>
            </a:extLst>
          </p:cNvPr>
          <p:cNvSpPr txBox="1"/>
          <p:nvPr/>
        </p:nvSpPr>
        <p:spPr>
          <a:xfrm>
            <a:off x="503843" y="1132363"/>
            <a:ext cx="11383356" cy="791692"/>
          </a:xfrm>
          <a:prstGeom prst="rect">
            <a:avLst/>
          </a:prstGeom>
          <a:noFill/>
        </p:spPr>
        <p:txBody>
          <a:bodyPr wrap="square" rtlCol="0">
            <a:spAutoFit/>
          </a:bodyPr>
          <a:lstStyle/>
          <a:p>
            <a:pPr>
              <a:lnSpc>
                <a:spcPts val="6280"/>
              </a:lnSpc>
            </a:pPr>
            <a:r>
              <a:rPr lang="en-US" sz="3200" b="1" dirty="0">
                <a:solidFill>
                  <a:srgbClr val="005EB8"/>
                </a:solidFill>
                <a:latin typeface="Arial" panose="020B0604020202020204" pitchFamily="34" charset="0"/>
                <a:cs typeface="Arial" panose="020B0604020202020204" pitchFamily="34" charset="0"/>
              </a:rPr>
              <a:t>These are the URLs in this document </a:t>
            </a:r>
          </a:p>
        </p:txBody>
      </p:sp>
      <p:pic>
        <p:nvPicPr>
          <p:cNvPr id="2" name="Graphic 88" descr="Helping hands icon">
            <a:extLst>
              <a:ext uri="{FF2B5EF4-FFF2-40B4-BE49-F238E27FC236}">
                <a16:creationId xmlns:a16="http://schemas.microsoft.com/office/drawing/2014/main" id="{F7D66A4D-8738-0B50-4BC0-C5C8F7FED0A1}"/>
              </a:ext>
            </a:extLst>
          </p:cNvPr>
          <p:cNvPicPr>
            <a:picLocks noChangeAspect="1"/>
          </p:cNvPicPr>
          <p:nvPr/>
        </p:nvPicPr>
        <p:blipFill>
          <a:blip r:embed="rId3"/>
          <a:srcRect/>
          <a:stretch/>
        </p:blipFill>
        <p:spPr>
          <a:xfrm>
            <a:off x="7360846" y="288758"/>
            <a:ext cx="1006296" cy="1006296"/>
          </a:xfrm>
          <a:prstGeom prst="rect">
            <a:avLst/>
          </a:prstGeom>
        </p:spPr>
      </p:pic>
      <p:sp>
        <p:nvSpPr>
          <p:cNvPr id="4" name="TextBox 3">
            <a:extLst>
              <a:ext uri="{FF2B5EF4-FFF2-40B4-BE49-F238E27FC236}">
                <a16:creationId xmlns:a16="http://schemas.microsoft.com/office/drawing/2014/main" id="{A6AE08AD-E76F-39B6-D160-C5055B0FF9DF}"/>
              </a:ext>
            </a:extLst>
          </p:cNvPr>
          <p:cNvSpPr txBox="1"/>
          <p:nvPr/>
        </p:nvSpPr>
        <p:spPr>
          <a:xfrm>
            <a:off x="561657" y="2228472"/>
            <a:ext cx="11072262" cy="4524315"/>
          </a:xfrm>
          <a:prstGeom prst="rect">
            <a:avLst/>
          </a:prstGeom>
          <a:noFill/>
        </p:spPr>
        <p:txBody>
          <a:bodyPr wrap="none" rtlCol="0">
            <a:spAutoFit/>
          </a:bodyPr>
          <a:lstStyle/>
          <a:p>
            <a:r>
              <a:rPr lang="en-GB" sz="1800" dirty="0">
                <a:solidFill>
                  <a:srgbClr val="1F3A78"/>
                </a:solidFill>
                <a:effectLst/>
                <a:latin typeface="Arial" panose="020B0604020202020204" pitchFamily="34" charset="0"/>
                <a:ea typeface="Times New Roman" panose="02020603050405020304" pitchFamily="18" charset="0"/>
              </a:rPr>
              <a:t>This is the URL to read about the initiative </a:t>
            </a:r>
            <a:r>
              <a:rPr lang="en-GB" sz="1800" dirty="0">
                <a:solidFill>
                  <a:srgbClr val="1F3A78"/>
                </a:solidFill>
                <a:latin typeface="Arial" panose="020B0604020202020204" pitchFamily="34" charset="0"/>
                <a:ea typeface="Times New Roman" panose="02020603050405020304" pitchFamily="18" charset="0"/>
              </a:rPr>
              <a:t>  </a:t>
            </a:r>
          </a:p>
          <a:p>
            <a:r>
              <a:rPr lang="en-GB" sz="1800" dirty="0">
                <a:solidFill>
                  <a:srgbClr val="8384AE"/>
                </a:solidFill>
                <a:effectLst/>
                <a:latin typeface="Arial" panose="020B0604020202020204" pitchFamily="34" charset="0"/>
                <a:ea typeface="Times New Roman" panose="02020603050405020304" pitchFamily="18" charset="0"/>
                <a:hlinkClick r:id="rId4"/>
              </a:rPr>
              <a:t>https://library.nhs.uk/health-information/public-libraries/</a:t>
            </a:r>
            <a:endParaRPr lang="en-GB" sz="1800" dirty="0">
              <a:solidFill>
                <a:srgbClr val="8384AE"/>
              </a:solidFill>
              <a:effectLst/>
              <a:latin typeface="Arial" panose="020B0604020202020204" pitchFamily="34" charset="0"/>
              <a:ea typeface="Times New Roman" panose="02020603050405020304" pitchFamily="18" charset="0"/>
            </a:endParaRPr>
          </a:p>
          <a:p>
            <a:endParaRPr lang="en-GB" dirty="0">
              <a:solidFill>
                <a:srgbClr val="8384AE"/>
              </a:solidFill>
              <a:latin typeface="Arial" panose="020B0604020202020204" pitchFamily="34" charset="0"/>
              <a:ea typeface="Times New Roman" panose="02020603050405020304" pitchFamily="18" charset="0"/>
            </a:endParaRPr>
          </a:p>
          <a:p>
            <a:r>
              <a:rPr lang="en-GB" sz="1800" dirty="0">
                <a:solidFill>
                  <a:srgbClr val="1F3A78"/>
                </a:solidFill>
                <a:effectLst/>
                <a:latin typeface="Arial" panose="020B0604020202020204" pitchFamily="34" charset="0"/>
                <a:ea typeface="Times New Roman" panose="02020603050405020304" pitchFamily="18" charset="0"/>
              </a:rPr>
              <a:t>This is the URL to watch the walkthrough videos </a:t>
            </a:r>
            <a:endParaRPr lang="en-GB" dirty="0">
              <a:solidFill>
                <a:srgbClr val="1F3A78"/>
              </a:solidFill>
              <a:latin typeface="Arial" panose="020B0604020202020204" pitchFamily="34" charset="0"/>
              <a:ea typeface="Times New Roman" panose="02020603050405020304" pitchFamily="18" charset="0"/>
            </a:endParaRPr>
          </a:p>
          <a:p>
            <a:r>
              <a:rPr lang="en-GB" sz="1800" dirty="0">
                <a:solidFill>
                  <a:srgbClr val="8384AE"/>
                </a:solidFill>
                <a:effectLst/>
                <a:latin typeface="Arial" panose="020B0604020202020204" pitchFamily="34" charset="0"/>
                <a:ea typeface="Times New Roman" panose="02020603050405020304" pitchFamily="18" charset="0"/>
                <a:hlinkClick r:id="rId5"/>
              </a:rPr>
              <a:t>https://digital.nhs.uk/services/nhs-app/toolkit/libraries/nhs-account-on-the-nhs-website-walk-through-videos</a:t>
            </a:r>
            <a:endParaRPr lang="en-GB" sz="1800" dirty="0">
              <a:solidFill>
                <a:srgbClr val="8384AE"/>
              </a:solidFill>
              <a:effectLst/>
              <a:latin typeface="Arial" panose="020B0604020202020204" pitchFamily="34" charset="0"/>
              <a:ea typeface="Times New Roman" panose="02020603050405020304" pitchFamily="18" charset="0"/>
            </a:endParaRPr>
          </a:p>
          <a:p>
            <a:endParaRPr lang="en-GB" dirty="0">
              <a:solidFill>
                <a:srgbClr val="8384AE"/>
              </a:solidFill>
              <a:latin typeface="Arial" panose="020B0604020202020204" pitchFamily="34" charset="0"/>
              <a:ea typeface="Times New Roman" panose="02020603050405020304" pitchFamily="18" charset="0"/>
            </a:endParaRPr>
          </a:p>
          <a:p>
            <a:r>
              <a:rPr lang="en-GB" dirty="0">
                <a:solidFill>
                  <a:srgbClr val="1F3A78"/>
                </a:solidFill>
                <a:latin typeface="Arial" panose="020B0604020202020204" pitchFamily="34" charset="0"/>
                <a:ea typeface="Times New Roman" panose="02020603050405020304" pitchFamily="18" charset="0"/>
              </a:rPr>
              <a:t>This is the URL to watch a short video about the NHS account / NHS App </a:t>
            </a:r>
          </a:p>
          <a:p>
            <a:r>
              <a:rPr lang="en-GB" dirty="0">
                <a:solidFill>
                  <a:srgbClr val="8384AE"/>
                </a:solidFill>
                <a:latin typeface="Arial" panose="020B0604020202020204" pitchFamily="34" charset="0"/>
                <a:ea typeface="Times New Roman" panose="02020603050405020304" pitchFamily="18" charset="0"/>
                <a:hlinkClick r:id="rId6"/>
              </a:rPr>
              <a:t>https://www.youtube.com/watch?v=PgxPiHb3OMQ</a:t>
            </a:r>
            <a:endParaRPr lang="en-GB" dirty="0">
              <a:solidFill>
                <a:srgbClr val="8384AE"/>
              </a:solidFill>
              <a:latin typeface="Arial" panose="020B0604020202020204" pitchFamily="34" charset="0"/>
              <a:ea typeface="Times New Roman" panose="02020603050405020304" pitchFamily="18" charset="0"/>
            </a:endParaRPr>
          </a:p>
          <a:p>
            <a:endParaRPr lang="en-GB" dirty="0">
              <a:solidFill>
                <a:srgbClr val="8384AE"/>
              </a:solidFill>
              <a:latin typeface="Arial" panose="020B0604020202020204" pitchFamily="34" charset="0"/>
              <a:ea typeface="Times New Roman" panose="02020603050405020304" pitchFamily="18" charset="0"/>
            </a:endParaRPr>
          </a:p>
          <a:p>
            <a:r>
              <a:rPr lang="en-GB" dirty="0">
                <a:solidFill>
                  <a:srgbClr val="1F3A78"/>
                </a:solidFill>
                <a:latin typeface="Arial" panose="020B0604020202020204" pitchFamily="34" charset="0"/>
                <a:ea typeface="Times New Roman" panose="02020603050405020304" pitchFamily="18" charset="0"/>
              </a:rPr>
              <a:t>This is the URL to access the training resources </a:t>
            </a:r>
          </a:p>
          <a:p>
            <a:r>
              <a:rPr lang="en-GB" dirty="0">
                <a:solidFill>
                  <a:srgbClr val="8384AE"/>
                </a:solidFill>
                <a:latin typeface="Arial" panose="020B0604020202020204" pitchFamily="34" charset="0"/>
                <a:ea typeface="Times New Roman" panose="02020603050405020304" pitchFamily="18" charset="0"/>
                <a:hlinkClick r:id="rId7"/>
              </a:rPr>
              <a:t>https://digital.nhs.uk/services/nhs-app/toolkit/libraries</a:t>
            </a:r>
            <a:r>
              <a:rPr lang="en-GB" dirty="0">
                <a:solidFill>
                  <a:srgbClr val="8384AE"/>
                </a:solidFill>
                <a:latin typeface="Arial" panose="020B0604020202020204" pitchFamily="34" charset="0"/>
                <a:ea typeface="Times New Roman" panose="02020603050405020304" pitchFamily="18" charset="0"/>
              </a:rPr>
              <a:t> </a:t>
            </a:r>
          </a:p>
          <a:p>
            <a:endParaRPr lang="en-GB" sz="1800" dirty="0">
              <a:solidFill>
                <a:srgbClr val="8384AE"/>
              </a:solidFill>
              <a:effectLst/>
              <a:latin typeface="Arial" panose="020B0604020202020204" pitchFamily="34" charset="0"/>
              <a:ea typeface="Times New Roman" panose="02020603050405020304" pitchFamily="18" charset="0"/>
            </a:endParaRPr>
          </a:p>
          <a:p>
            <a:endParaRPr lang="en-GB" sz="1800" dirty="0">
              <a:solidFill>
                <a:srgbClr val="262626"/>
              </a:solidFill>
              <a:latin typeface="Arial" panose="020B0604020202020204" pitchFamily="34" charset="0"/>
              <a:ea typeface="Times New Roman" panose="02020603050405020304" pitchFamily="18" charset="0"/>
            </a:endParaRPr>
          </a:p>
          <a:p>
            <a:endParaRPr lang="en-GB" sz="1800" dirty="0">
              <a:solidFill>
                <a:srgbClr val="8384AE"/>
              </a:solidFill>
              <a:effectLst/>
              <a:latin typeface="Arial" panose="020B0604020202020204" pitchFamily="34" charset="0"/>
              <a:ea typeface="Times New Roman" panose="02020603050405020304" pitchFamily="18" charset="0"/>
            </a:endParaRPr>
          </a:p>
          <a:p>
            <a:endParaRPr lang="en-GB" dirty="0">
              <a:solidFill>
                <a:srgbClr val="8384AE"/>
              </a:solidFill>
              <a:latin typeface="Arial" panose="020B0604020202020204" pitchFamily="34" charset="0"/>
            </a:endParaRPr>
          </a:p>
          <a:p>
            <a:endParaRPr lang="en-US" dirty="0"/>
          </a:p>
        </p:txBody>
      </p:sp>
    </p:spTree>
    <p:extLst>
      <p:ext uri="{BB962C8B-B14F-4D97-AF65-F5344CB8AC3E}">
        <p14:creationId xmlns:p14="http://schemas.microsoft.com/office/powerpoint/2010/main" val="3268547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418116" y="390268"/>
            <a:ext cx="9433265"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Get in touch!</a:t>
            </a:r>
          </a:p>
        </p:txBody>
      </p:sp>
      <p:sp>
        <p:nvSpPr>
          <p:cNvPr id="5" name="TextBox 4">
            <a:extLst>
              <a:ext uri="{FF2B5EF4-FFF2-40B4-BE49-F238E27FC236}">
                <a16:creationId xmlns:a16="http://schemas.microsoft.com/office/drawing/2014/main" id="{82567991-3B33-4B31-89D4-A83A66C1A06C}"/>
              </a:ext>
            </a:extLst>
          </p:cNvPr>
          <p:cNvSpPr txBox="1"/>
          <p:nvPr/>
        </p:nvSpPr>
        <p:spPr>
          <a:xfrm>
            <a:off x="418116" y="2060138"/>
            <a:ext cx="10745180" cy="4455835"/>
          </a:xfrm>
          <a:prstGeom prst="rect">
            <a:avLst/>
          </a:prstGeom>
          <a:noFill/>
        </p:spPr>
        <p:txBody>
          <a:bodyPr wrap="square" rtlCol="0">
            <a:spAutoFit/>
          </a:bodyPr>
          <a:lstStyle/>
          <a:p>
            <a:pPr>
              <a:lnSpc>
                <a:spcPct val="150000"/>
              </a:lnSpc>
            </a:pPr>
            <a:r>
              <a:rPr lang="en-US" sz="2400" b="1" dirty="0">
                <a:solidFill>
                  <a:srgbClr val="005EB8"/>
                </a:solidFill>
                <a:latin typeface="Arial" panose="020B0604020202020204" pitchFamily="34" charset="0"/>
                <a:cs typeface="Arial" panose="020B0604020202020204" pitchFamily="34" charset="0"/>
              </a:rPr>
              <a:t>Thank you for supporting this important initiative to make sure all people have the digital skills to access their health information online. </a:t>
            </a:r>
          </a:p>
          <a:p>
            <a:pPr>
              <a:lnSpc>
                <a:spcPct val="150000"/>
              </a:lnSpc>
            </a:pPr>
            <a:endParaRPr lang="en-US" sz="2400" b="1" dirty="0">
              <a:solidFill>
                <a:srgbClr val="005EB8"/>
              </a:solidFill>
              <a:latin typeface="Arial" panose="020B0604020202020204" pitchFamily="34" charset="0"/>
              <a:cs typeface="Arial" panose="020B0604020202020204" pitchFamily="34" charset="0"/>
            </a:endParaRPr>
          </a:p>
          <a:p>
            <a:pPr>
              <a:lnSpc>
                <a:spcPct val="150000"/>
              </a:lnSpc>
            </a:pPr>
            <a:r>
              <a:rPr lang="en-US" sz="2400" b="1" dirty="0">
                <a:solidFill>
                  <a:srgbClr val="005EB8"/>
                </a:solidFill>
                <a:latin typeface="Arial" panose="020B0604020202020204" pitchFamily="34" charset="0"/>
                <a:cs typeface="Arial" panose="020B0604020202020204" pitchFamily="34" charset="0"/>
              </a:rPr>
              <a:t>We’d love to hear back from you, so please share communications and promotional examples of your work with us. </a:t>
            </a:r>
          </a:p>
          <a:p>
            <a:pPr>
              <a:lnSpc>
                <a:spcPct val="150000"/>
              </a:lnSpc>
            </a:pPr>
            <a:r>
              <a:rPr lang="en-US" sz="2400" b="1" dirty="0">
                <a:solidFill>
                  <a:srgbClr val="005EB8"/>
                </a:solidFill>
                <a:latin typeface="Arial" panose="020B0604020202020204" pitchFamily="34" charset="0"/>
                <a:cs typeface="Arial" panose="020B0604020202020204" pitchFamily="34" charset="0"/>
              </a:rPr>
              <a:t>You can use this email </a:t>
            </a:r>
            <a:r>
              <a:rPr lang="en-US" sz="2400" b="1" dirty="0">
                <a:solidFill>
                  <a:srgbClr val="005EB8"/>
                </a:solidFill>
                <a:latin typeface="Arial" panose="020B0604020202020204" pitchFamily="34" charset="0"/>
                <a:cs typeface="Arial" panose="020B0604020202020204" pitchFamily="34" charset="0"/>
                <a:hlinkClick r:id="rId4"/>
              </a:rPr>
              <a:t>joanna.mckibben@nhs.net</a:t>
            </a:r>
            <a:endParaRPr lang="en-US" sz="2400" b="1" dirty="0">
              <a:solidFill>
                <a:srgbClr val="005EB8"/>
              </a:solidFill>
              <a:latin typeface="Arial" panose="020B0604020202020204" pitchFamily="34" charset="0"/>
              <a:cs typeface="Arial" panose="020B0604020202020204" pitchFamily="34" charset="0"/>
            </a:endParaRPr>
          </a:p>
          <a:p>
            <a:pPr>
              <a:lnSpc>
                <a:spcPct val="150000"/>
              </a:lnSpc>
            </a:pPr>
            <a:r>
              <a:rPr lang="en-US" sz="2400" b="1" dirty="0">
                <a:solidFill>
                  <a:srgbClr val="005EB8"/>
                </a:solidFill>
                <a:latin typeface="Arial" panose="020B0604020202020204" pitchFamily="34" charset="0"/>
                <a:cs typeface="Arial" panose="020B0604020202020204" pitchFamily="34" charset="0"/>
              </a:rPr>
              <a:t>If you have any questions or need help </a:t>
            </a:r>
            <a:r>
              <a:rPr lang="en-GB" sz="2400" u="sng" dirty="0">
                <a:solidFill>
                  <a:srgbClr val="003087"/>
                </a:solidFill>
                <a:latin typeface="Arial" panose="020B0604020202020204" pitchFamily="34" charset="0"/>
                <a:hlinkClick r:id="rId5"/>
              </a:rPr>
              <a:t>england.kfh@nhs.net</a:t>
            </a:r>
            <a:endParaRPr lang="en-US" sz="2400" b="1" dirty="0">
              <a:solidFill>
                <a:srgbClr val="005EB8"/>
              </a:solidFill>
              <a:latin typeface="Arial" panose="020B0604020202020204" pitchFamily="34" charset="0"/>
              <a:cs typeface="Arial" panose="020B0604020202020204" pitchFamily="34" charset="0"/>
            </a:endParaRPr>
          </a:p>
          <a:p>
            <a:pPr>
              <a:lnSpc>
                <a:spcPct val="150000"/>
              </a:lnSpc>
            </a:pPr>
            <a:endParaRPr lang="en-US" sz="2400" b="1" dirty="0">
              <a:solidFill>
                <a:srgbClr val="005E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505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What is the partnership?</a:t>
            </a:r>
          </a:p>
        </p:txBody>
      </p:sp>
      <p:sp>
        <p:nvSpPr>
          <p:cNvPr id="2" name="TextBox 1">
            <a:extLst>
              <a:ext uri="{FF2B5EF4-FFF2-40B4-BE49-F238E27FC236}">
                <a16:creationId xmlns:a16="http://schemas.microsoft.com/office/drawing/2014/main" id="{901C9453-1DFE-3167-1AA8-C6DC1DBC3F6B}"/>
              </a:ext>
            </a:extLst>
          </p:cNvPr>
          <p:cNvSpPr txBox="1"/>
          <p:nvPr/>
        </p:nvSpPr>
        <p:spPr>
          <a:xfrm>
            <a:off x="503844" y="1722663"/>
            <a:ext cx="11374253" cy="4655442"/>
          </a:xfrm>
          <a:prstGeom prst="rect">
            <a:avLst/>
          </a:prstGeom>
          <a:noFill/>
        </p:spPr>
        <p:txBody>
          <a:bodyPr wrap="square" rtlCol="0">
            <a:spAutoFit/>
          </a:bodyPr>
          <a:lstStyle/>
          <a:p>
            <a:r>
              <a:rPr lang="en-GB" sz="2000" dirty="0">
                <a:solidFill>
                  <a:srgbClr val="262626"/>
                </a:solidFill>
                <a:latin typeface="Arial" panose="020B0604020202020204" pitchFamily="34" charset="0"/>
                <a:ea typeface="Arial" panose="020B0604020202020204" pitchFamily="34" charset="0"/>
              </a:rPr>
              <a:t>This partnership between NHS England and NHS Knowledge and library service </a:t>
            </a:r>
            <a:r>
              <a:rPr lang="en-GB" sz="2000" dirty="0">
                <a:solidFill>
                  <a:srgbClr val="262626"/>
                </a:solidFill>
                <a:effectLst/>
                <a:latin typeface="Arial" panose="020B0604020202020204" pitchFamily="34" charset="0"/>
                <a:ea typeface="Arial" panose="020B0604020202020204" pitchFamily="34" charset="0"/>
              </a:rPr>
              <a:t>and public libraries goes live end October 2024 to embed digital inclusion, </a:t>
            </a:r>
            <a:r>
              <a:rPr lang="en-GB" sz="2000" dirty="0">
                <a:solidFill>
                  <a:srgbClr val="262626"/>
                </a:solidFill>
                <a:effectLst/>
                <a:latin typeface="Arial" panose="020B0604020202020204" pitchFamily="34" charset="0"/>
                <a:ea typeface="Times New Roman" panose="02020603050405020304" pitchFamily="18" charset="0"/>
              </a:rPr>
              <a:t>so that people can access their own health information using their NHS Account, locally and in a trusted environment.</a:t>
            </a:r>
          </a:p>
          <a:p>
            <a:endParaRPr lang="en-GB" sz="2000" dirty="0">
              <a:solidFill>
                <a:srgbClr val="262626"/>
              </a:solidFill>
              <a:latin typeface="Arial" panose="020B0604020202020204" pitchFamily="34" charset="0"/>
              <a:ea typeface="Times New Roman" panose="02020603050405020304" pitchFamily="18" charset="0"/>
            </a:endParaRPr>
          </a:p>
          <a:p>
            <a:r>
              <a:rPr lang="en-GB" sz="2000" dirty="0">
                <a:solidFill>
                  <a:srgbClr val="262626"/>
                </a:solidFill>
                <a:effectLst/>
                <a:latin typeface="Arial" panose="020B0604020202020204" pitchFamily="34" charset="0"/>
                <a:ea typeface="Times New Roman" panose="02020603050405020304" pitchFamily="18" charset="0"/>
              </a:rPr>
              <a:t>We know it is important to build trust when talking to people about technology, data and their healthcare and records</a:t>
            </a:r>
            <a:r>
              <a:rPr lang="en-GB" sz="2000" dirty="0">
                <a:solidFill>
                  <a:srgbClr val="262626"/>
                </a:solidFill>
                <a:latin typeface="Arial" panose="020B0604020202020204" pitchFamily="34" charset="0"/>
                <a:ea typeface="Times New Roman" panose="02020603050405020304" pitchFamily="18" charset="0"/>
              </a:rPr>
              <a:t>. </a:t>
            </a:r>
            <a:r>
              <a:rPr lang="en-GB" sz="2000" dirty="0">
                <a:solidFill>
                  <a:srgbClr val="262626"/>
                </a:solidFill>
                <a:effectLst/>
                <a:latin typeface="Arial" panose="020B0604020202020204" pitchFamily="34" charset="0"/>
                <a:ea typeface="Arial" panose="020B0604020202020204" pitchFamily="34" charset="0"/>
              </a:rPr>
              <a:t>Libraries already play a vital role in making online services more accessible and according to a 2024 survey by Ipsos, librarians are the third most trusted profession in Britain. </a:t>
            </a:r>
            <a:endParaRPr lang="en-GB" sz="2000" dirty="0">
              <a:effectLst/>
            </a:endParaRPr>
          </a:p>
          <a:p>
            <a:endParaRPr lang="en-GB" sz="2000" dirty="0">
              <a:solidFill>
                <a:srgbClr val="262626"/>
              </a:solidFill>
              <a:latin typeface="Arial" panose="020B0604020202020204" pitchFamily="34" charset="0"/>
              <a:ea typeface="Arial" panose="020B0604020202020204" pitchFamily="34" charset="0"/>
            </a:endParaRPr>
          </a:p>
          <a:p>
            <a:pPr>
              <a:lnSpc>
                <a:spcPct val="115000"/>
              </a:lnSpc>
            </a:pPr>
            <a:r>
              <a:rPr lang="en-GB" sz="2000" dirty="0">
                <a:solidFill>
                  <a:srgbClr val="262626"/>
                </a:solidFill>
                <a:latin typeface="Arial" panose="020B0604020202020204" pitchFamily="34" charset="0"/>
                <a:ea typeface="Arial" panose="020B0604020202020204" pitchFamily="34" charset="0"/>
              </a:rPr>
              <a:t>Resources</a:t>
            </a:r>
            <a:r>
              <a:rPr lang="en-GB" sz="2000" dirty="0">
                <a:solidFill>
                  <a:srgbClr val="262626"/>
                </a:solidFill>
                <a:effectLst/>
                <a:latin typeface="Arial" panose="020B0604020202020204" pitchFamily="34" charset="0"/>
                <a:ea typeface="Arial" panose="020B0604020202020204" pitchFamily="34" charset="0"/>
              </a:rPr>
              <a:t> are available online</a:t>
            </a:r>
            <a:r>
              <a:rPr lang="en-GB" sz="2000" dirty="0">
                <a:solidFill>
                  <a:srgbClr val="262626"/>
                </a:solidFill>
                <a:effectLst/>
                <a:latin typeface="Arial" panose="020B0604020202020204" pitchFamily="34" charset="0"/>
                <a:ea typeface="Arial" panose="020B0604020202020204" pitchFamily="34" charset="0"/>
                <a:cs typeface="Arial" panose="020B0604020202020204" pitchFamily="34" charset="0"/>
              </a:rPr>
              <a:t> so </a:t>
            </a:r>
            <a:r>
              <a:rPr lang="en-GB" sz="2000" dirty="0">
                <a:solidFill>
                  <a:srgbClr val="262626"/>
                </a:solidFill>
                <a:latin typeface="Arial" panose="020B0604020202020204" pitchFamily="34" charset="0"/>
                <a:ea typeface="Arial" panose="020B0604020202020204" pitchFamily="34" charset="0"/>
                <a:cs typeface="Arial" panose="020B0604020202020204" pitchFamily="34" charset="0"/>
              </a:rPr>
              <a:t>you</a:t>
            </a:r>
            <a:r>
              <a:rPr lang="en-GB" sz="2000" dirty="0">
                <a:solidFill>
                  <a:srgbClr val="262626"/>
                </a:solidFill>
                <a:effectLst/>
                <a:latin typeface="Arial" panose="020B0604020202020204" pitchFamily="34" charset="0"/>
                <a:ea typeface="Arial" panose="020B0604020202020204" pitchFamily="34" charset="0"/>
                <a:cs typeface="Arial" panose="020B0604020202020204" pitchFamily="34" charset="0"/>
              </a:rPr>
              <a:t> can help people to use the NHS App and or log in to their NHS </a:t>
            </a:r>
            <a:r>
              <a:rPr lang="en-GB" sz="2000" dirty="0">
                <a:solidFill>
                  <a:srgbClr val="262626"/>
                </a:solidFill>
                <a:latin typeface="Arial" panose="020B0604020202020204" pitchFamily="34" charset="0"/>
                <a:ea typeface="Arial" panose="020B0604020202020204" pitchFamily="34" charset="0"/>
                <a:cs typeface="Arial" panose="020B0604020202020204" pitchFamily="34" charset="0"/>
              </a:rPr>
              <a:t>account </a:t>
            </a:r>
            <a:r>
              <a:rPr lang="en-GB" sz="2000" dirty="0">
                <a:solidFill>
                  <a:srgbClr val="262626"/>
                </a:solidFill>
                <a:effectLst/>
                <a:latin typeface="Arial" panose="020B0604020202020204" pitchFamily="34" charset="0"/>
                <a:ea typeface="Arial" panose="020B0604020202020204" pitchFamily="34" charset="0"/>
                <a:cs typeface="Arial" panose="020B0604020202020204" pitchFamily="34" charset="0"/>
              </a:rPr>
              <a:t>using the NHS.UK.</a:t>
            </a:r>
            <a:endParaRPr lang="en-GB" sz="2000" dirty="0">
              <a:effectLst/>
              <a:latin typeface="Arial" panose="020B0604020202020204" pitchFamily="34" charset="0"/>
              <a:cs typeface="Arial" panose="020B0604020202020204" pitchFamily="34" charset="0"/>
            </a:endParaRPr>
          </a:p>
          <a:p>
            <a:pPr>
              <a:lnSpc>
                <a:spcPct val="115000"/>
              </a:lnSpc>
            </a:pPr>
            <a:endParaRPr lang="en-GB" sz="2000" dirty="0">
              <a:latin typeface="Calibri" panose="020F0502020204030204" pitchFamily="34" charset="0"/>
              <a:ea typeface="Times New Roman" panose="02020603050405020304" pitchFamily="18" charset="0"/>
            </a:endParaRPr>
          </a:p>
          <a:p>
            <a:pPr>
              <a:lnSpc>
                <a:spcPct val="115000"/>
              </a:lnSpc>
            </a:pPr>
            <a:r>
              <a:rPr lang="en-GB" sz="20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We want to </a:t>
            </a:r>
            <a:r>
              <a:rPr lang="en-GB" sz="2000" dirty="0">
                <a:solidFill>
                  <a:srgbClr val="262626"/>
                </a:solidFill>
                <a:latin typeface="Arial" panose="020B0604020202020204" pitchFamily="34" charset="0"/>
                <a:ea typeface="Arial" panose="020B0604020202020204" pitchFamily="34" charset="0"/>
                <a:cs typeface="Times New Roman" panose="02020603050405020304" pitchFamily="18" charset="0"/>
              </a:rPr>
              <a:t>p</a:t>
            </a:r>
            <a:r>
              <a:rPr lang="en-GB" sz="2000" dirty="0">
                <a:solidFill>
                  <a:srgbClr val="262626"/>
                </a:solidFill>
                <a:effectLst/>
                <a:latin typeface="Arial" panose="020B0604020202020204" pitchFamily="34" charset="0"/>
                <a:ea typeface="Arial" panose="020B0604020202020204" pitchFamily="34" charset="0"/>
                <a:cs typeface="Times New Roman" panose="02020603050405020304" pitchFamily="18" charset="0"/>
              </a:rPr>
              <a:t>romote this new partnership so the public and patients understand the benefits of using their NHS account or the NHS App to better understand their personal health and to be more  involved in their care. </a:t>
            </a:r>
            <a:endParaRPr lang="en-GB" sz="20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26420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CE4E3-E3BE-22EB-A838-ACF062118CC2}"/>
              </a:ext>
            </a:extLst>
          </p:cNvPr>
          <p:cNvSpPr>
            <a:spLocks noGrp="1"/>
          </p:cNvSpPr>
          <p:nvPr>
            <p:ph type="title"/>
          </p:nvPr>
        </p:nvSpPr>
        <p:spPr>
          <a:xfrm>
            <a:off x="648418" y="308573"/>
            <a:ext cx="5804140" cy="1325563"/>
          </a:xfrm>
        </p:spPr>
        <p:txBody>
          <a:bodyPr>
            <a:noAutofit/>
          </a:bodyPr>
          <a:lstStyle/>
          <a:p>
            <a:r>
              <a:rPr lang="en-US" sz="5400" b="1" dirty="0">
                <a:solidFill>
                  <a:srgbClr val="005EB8"/>
                </a:solidFill>
                <a:latin typeface="Arial" panose="020B0604020202020204" pitchFamily="34" charset="0"/>
                <a:cs typeface="Arial" panose="020B0604020202020204" pitchFamily="34" charset="0"/>
              </a:rPr>
              <a:t>Digital inclusion </a:t>
            </a:r>
            <a:endParaRPr lang="en-US" sz="5400" dirty="0"/>
          </a:p>
        </p:txBody>
      </p:sp>
      <p:sp>
        <p:nvSpPr>
          <p:cNvPr id="3" name="Content Placeholder 2">
            <a:extLst>
              <a:ext uri="{FF2B5EF4-FFF2-40B4-BE49-F238E27FC236}">
                <a16:creationId xmlns:a16="http://schemas.microsoft.com/office/drawing/2014/main" id="{630B64BA-CF1F-CFC7-ED48-2980DC83F54D}"/>
              </a:ext>
            </a:extLst>
          </p:cNvPr>
          <p:cNvSpPr>
            <a:spLocks noGrp="1"/>
          </p:cNvSpPr>
          <p:nvPr>
            <p:ph idx="1"/>
          </p:nvPr>
        </p:nvSpPr>
        <p:spPr>
          <a:xfrm>
            <a:off x="648418" y="2081157"/>
            <a:ext cx="10515600" cy="3381152"/>
          </a:xfrm>
        </p:spPr>
        <p:txBody>
          <a:bodyPr>
            <a:normAutofit fontScale="92500" lnSpcReduction="20000"/>
          </a:bodyPr>
          <a:lstStyle/>
          <a:p>
            <a:pPr marL="0" indent="0" algn="l">
              <a:buNone/>
            </a:pPr>
            <a:r>
              <a:rPr lang="en-GB" sz="2800" b="0" i="0" u="none" strike="noStrike" dirty="0">
                <a:solidFill>
                  <a:srgbClr val="212121"/>
                </a:solidFill>
                <a:effectLst/>
                <a:latin typeface="Arial" panose="020B0604020202020204" pitchFamily="34" charset="0"/>
                <a:cs typeface="Arial" panose="020B0604020202020204" pitchFamily="34" charset="0"/>
              </a:rPr>
              <a:t>2.1 million people who are offline, are older, with a health condition and have no formal qualifications.</a:t>
            </a:r>
          </a:p>
          <a:p>
            <a:pPr algn="l">
              <a:buFont typeface="Arial" panose="020B0604020202020204" pitchFamily="34" charset="0"/>
              <a:buChar char="•"/>
            </a:pPr>
            <a:endParaRPr lang="en-GB" sz="2800" b="0" i="0" u="none" strike="noStrike" dirty="0">
              <a:solidFill>
                <a:srgbClr val="212121"/>
              </a:solidFill>
              <a:effectLst/>
              <a:latin typeface="Arial" panose="020B0604020202020204" pitchFamily="34" charset="0"/>
              <a:cs typeface="Arial" panose="020B0604020202020204" pitchFamily="34" charset="0"/>
            </a:endParaRPr>
          </a:p>
          <a:p>
            <a:pPr marL="0" indent="0" algn="l">
              <a:buNone/>
            </a:pPr>
            <a:r>
              <a:rPr lang="en-GB" sz="2800" b="0" i="0" u="none" strike="noStrike" dirty="0">
                <a:solidFill>
                  <a:srgbClr val="212121"/>
                </a:solidFill>
                <a:effectLst/>
                <a:latin typeface="Arial" panose="020B0604020202020204" pitchFamily="34" charset="0"/>
                <a:cs typeface="Arial" panose="020B0604020202020204" pitchFamily="34" charset="0"/>
              </a:rPr>
              <a:t>5.2 million (10%) who have low digital skills, and 13 million (25%) who have very low digital skills, are older and from more socioeconomically deprived communities. </a:t>
            </a:r>
          </a:p>
          <a:p>
            <a:pPr algn="l">
              <a:buFont typeface="Arial" panose="020B0604020202020204" pitchFamily="34" charset="0"/>
              <a:buChar char="•"/>
            </a:pPr>
            <a:endParaRPr lang="en-GB" sz="2800" b="0" i="0" u="none" strike="noStrike" dirty="0">
              <a:solidFill>
                <a:srgbClr val="212121"/>
              </a:solidFill>
              <a:effectLst/>
              <a:latin typeface="Arial" panose="020B0604020202020204" pitchFamily="34" charset="0"/>
              <a:cs typeface="Arial" panose="020B0604020202020204" pitchFamily="34" charset="0"/>
            </a:endParaRPr>
          </a:p>
          <a:p>
            <a:pPr marL="0" indent="0" algn="l">
              <a:buNone/>
            </a:pPr>
            <a:r>
              <a:rPr lang="en-GB" sz="2800" b="0" i="0" u="none" strike="noStrike" dirty="0">
                <a:solidFill>
                  <a:srgbClr val="212121"/>
                </a:solidFill>
                <a:effectLst/>
                <a:latin typeface="Arial" panose="020B0604020202020204" pitchFamily="34" charset="0"/>
                <a:cs typeface="Arial" panose="020B0604020202020204" pitchFamily="34" charset="0"/>
              </a:rPr>
              <a:t>60+ adults are almost twice as likely as those aged between 50-59 to lack confidence in their ability to use the Internet</a:t>
            </a:r>
          </a:p>
        </p:txBody>
      </p:sp>
      <p:sp>
        <p:nvSpPr>
          <p:cNvPr id="4" name="Slide Number Placeholder 3">
            <a:extLst>
              <a:ext uri="{FF2B5EF4-FFF2-40B4-BE49-F238E27FC236}">
                <a16:creationId xmlns:a16="http://schemas.microsoft.com/office/drawing/2014/main" id="{DA972FAC-A22E-ADD2-CE96-B29BB8D312EF}"/>
              </a:ext>
            </a:extLst>
          </p:cNvPr>
          <p:cNvSpPr>
            <a:spLocks noGrp="1"/>
          </p:cNvSpPr>
          <p:nvPr>
            <p:ph type="sldNum" sz="quarter" idx="12"/>
          </p:nvPr>
        </p:nvSpPr>
        <p:spPr/>
        <p:txBody>
          <a:bodyPr/>
          <a:lstStyle/>
          <a:p>
            <a:fld id="{C733BBA1-C3A5-544F-A37C-DC155C341E59}" type="slidenum">
              <a:rPr lang="en-US" smtClean="0"/>
              <a:t>3</a:t>
            </a:fld>
            <a:endParaRPr lang="en-US"/>
          </a:p>
        </p:txBody>
      </p:sp>
      <p:pic>
        <p:nvPicPr>
          <p:cNvPr id="5" name="Picture 4" descr="A picture containing drawing&#10;&#10;Description automatically generated">
            <a:extLst>
              <a:ext uri="{FF2B5EF4-FFF2-40B4-BE49-F238E27FC236}">
                <a16:creationId xmlns:a16="http://schemas.microsoft.com/office/drawing/2014/main" id="{95834F3E-3969-FDFF-ADB2-A6466B6B61DA}"/>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6" name="Graphic 87" descr="Group icon">
            <a:extLst>
              <a:ext uri="{FF2B5EF4-FFF2-40B4-BE49-F238E27FC236}">
                <a16:creationId xmlns:a16="http://schemas.microsoft.com/office/drawing/2014/main" id="{B5A26A24-2142-8527-8B81-5B69BD38BB43}"/>
              </a:ext>
            </a:extLst>
          </p:cNvPr>
          <p:cNvPicPr>
            <a:picLocks noChangeAspect="1"/>
          </p:cNvPicPr>
          <p:nvPr/>
        </p:nvPicPr>
        <p:blipFill>
          <a:blip r:embed="rId4"/>
          <a:srcRect/>
          <a:stretch/>
        </p:blipFill>
        <p:spPr>
          <a:xfrm>
            <a:off x="6344284" y="447988"/>
            <a:ext cx="1046731" cy="1046731"/>
          </a:xfrm>
          <a:prstGeom prst="rect">
            <a:avLst/>
          </a:prstGeom>
        </p:spPr>
      </p:pic>
    </p:spTree>
    <p:extLst>
      <p:ext uri="{BB962C8B-B14F-4D97-AF65-F5344CB8AC3E}">
        <p14:creationId xmlns:p14="http://schemas.microsoft.com/office/powerpoint/2010/main" val="165187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345AB-5C7D-72DB-21DE-0E00A209F184}"/>
            </a:ext>
          </a:extLst>
        </p:cNvPr>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6D54DFF0-9A7F-8F2E-B472-97B912B0699C}"/>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E5AC853-3104-0216-E374-89D8D54701DC}"/>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B90FEAC-95DC-5258-A2DD-AC485539CBAA}"/>
              </a:ext>
            </a:extLst>
          </p:cNvPr>
          <p:cNvSpPr txBox="1"/>
          <p:nvPr/>
        </p:nvSpPr>
        <p:spPr>
          <a:xfrm>
            <a:off x="503843" y="288822"/>
            <a:ext cx="9363233" cy="923330"/>
          </a:xfrm>
          <a:prstGeom prst="rect">
            <a:avLst/>
          </a:prstGeom>
          <a:noFill/>
        </p:spPr>
        <p:txBody>
          <a:bodyPr wrap="square" rtlCol="0">
            <a:spAutoFit/>
          </a:bodyPr>
          <a:lstStyle/>
          <a:p>
            <a:r>
              <a:rPr lang="en-US" sz="5400" b="1" dirty="0">
                <a:solidFill>
                  <a:srgbClr val="005EB8"/>
                </a:solidFill>
                <a:latin typeface="Arial" panose="020B0604020202020204" pitchFamily="34" charset="0"/>
                <a:cs typeface="Arial" panose="020B0604020202020204" pitchFamily="34" charset="0"/>
              </a:rPr>
              <a:t>Resources toolkit</a:t>
            </a:r>
          </a:p>
        </p:txBody>
      </p:sp>
      <p:pic>
        <p:nvPicPr>
          <p:cNvPr id="9" name="Graphic 104" descr="Lightbulb icon">
            <a:extLst>
              <a:ext uri="{FF2B5EF4-FFF2-40B4-BE49-F238E27FC236}">
                <a16:creationId xmlns:a16="http://schemas.microsoft.com/office/drawing/2014/main" id="{829B32B7-AB4B-8F7A-828E-2C39FEAB7C2D}"/>
              </a:ext>
            </a:extLst>
          </p:cNvPr>
          <p:cNvPicPr>
            <a:picLocks noChangeAspect="1"/>
          </p:cNvPicPr>
          <p:nvPr/>
        </p:nvPicPr>
        <p:blipFill>
          <a:blip r:embed="rId3"/>
          <a:srcRect/>
          <a:stretch/>
        </p:blipFill>
        <p:spPr>
          <a:xfrm>
            <a:off x="6479343" y="118117"/>
            <a:ext cx="1247280" cy="1247280"/>
          </a:xfrm>
          <a:prstGeom prst="rect">
            <a:avLst/>
          </a:prstGeom>
        </p:spPr>
      </p:pic>
      <p:grpSp>
        <p:nvGrpSpPr>
          <p:cNvPr id="27" name="Group 26">
            <a:extLst>
              <a:ext uri="{FF2B5EF4-FFF2-40B4-BE49-F238E27FC236}">
                <a16:creationId xmlns:a16="http://schemas.microsoft.com/office/drawing/2014/main" id="{3F4AB551-D2AC-17F8-3CFE-1742CE35ABD0}"/>
              </a:ext>
            </a:extLst>
          </p:cNvPr>
          <p:cNvGrpSpPr/>
          <p:nvPr/>
        </p:nvGrpSpPr>
        <p:grpSpPr>
          <a:xfrm>
            <a:off x="319166" y="1656051"/>
            <a:ext cx="11374253" cy="4216539"/>
            <a:chOff x="319166" y="1656051"/>
            <a:chExt cx="11374253" cy="4216539"/>
          </a:xfrm>
        </p:grpSpPr>
        <p:sp>
          <p:nvSpPr>
            <p:cNvPr id="2" name="TextBox 1">
              <a:extLst>
                <a:ext uri="{FF2B5EF4-FFF2-40B4-BE49-F238E27FC236}">
                  <a16:creationId xmlns:a16="http://schemas.microsoft.com/office/drawing/2014/main" id="{51A58F44-6531-23B1-F41C-9B72854343D8}"/>
                </a:ext>
              </a:extLst>
            </p:cNvPr>
            <p:cNvSpPr txBox="1"/>
            <p:nvPr/>
          </p:nvSpPr>
          <p:spPr>
            <a:xfrm>
              <a:off x="319166" y="1656051"/>
              <a:ext cx="11374253" cy="4216539"/>
            </a:xfrm>
            <a:prstGeom prst="rect">
              <a:avLst/>
            </a:prstGeom>
            <a:noFill/>
          </p:spPr>
          <p:txBody>
            <a:bodyPr wrap="square" rtlCol="0">
              <a:spAutoFit/>
            </a:bodyPr>
            <a:lstStyle/>
            <a:p>
              <a:r>
                <a:rPr lang="en-GB" sz="2000" dirty="0">
                  <a:solidFill>
                    <a:srgbClr val="262626"/>
                  </a:solidFill>
                  <a:latin typeface="Arial" panose="020B0604020202020204" pitchFamily="34" charset="0"/>
                  <a:ea typeface="Times New Roman" panose="02020603050405020304" pitchFamily="18" charset="0"/>
                </a:rPr>
                <a:t>Information and resources available to help you </a:t>
              </a:r>
            </a:p>
            <a:p>
              <a:endParaRPr lang="en-GB" sz="2000" dirty="0">
                <a:solidFill>
                  <a:srgbClr val="262626"/>
                </a:solidFill>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r>
                <a:rPr lang="en-GB" sz="2800" b="1" dirty="0">
                  <a:solidFill>
                    <a:srgbClr val="005EB8"/>
                  </a:solidFill>
                  <a:latin typeface="Arial" panose="020B0604020202020204" pitchFamily="34" charset="0"/>
                  <a:ea typeface="Times New Roman" panose="02020603050405020304" pitchFamily="18" charset="0"/>
                </a:rPr>
                <a:t>read </a:t>
              </a:r>
              <a:r>
                <a:rPr lang="en-GB" sz="2000" b="1" dirty="0">
                  <a:latin typeface="Arial" panose="020B0604020202020204" pitchFamily="34" charset="0"/>
                  <a:ea typeface="Times New Roman" panose="02020603050405020304" pitchFamily="18" charset="0"/>
                </a:rPr>
                <a:t>more</a:t>
              </a:r>
              <a:r>
                <a:rPr lang="en-GB" sz="2000" b="1" dirty="0">
                  <a:solidFill>
                    <a:srgbClr val="005EB8"/>
                  </a:solidFill>
                  <a:latin typeface="Arial" panose="020B0604020202020204" pitchFamily="34" charset="0"/>
                  <a:ea typeface="Times New Roman" panose="02020603050405020304" pitchFamily="18" charset="0"/>
                </a:rPr>
                <a:t> </a:t>
              </a:r>
              <a:r>
                <a:rPr lang="en-GB" sz="2000" b="1" dirty="0">
                  <a:solidFill>
                    <a:srgbClr val="262626"/>
                  </a:solidFill>
                  <a:latin typeface="Arial" panose="020B0604020202020204" pitchFamily="34" charset="0"/>
                  <a:ea typeface="Times New Roman" panose="02020603050405020304" pitchFamily="18" charset="0"/>
                </a:rPr>
                <a:t>about the initiative.</a:t>
              </a:r>
            </a:p>
            <a:p>
              <a:endParaRPr lang="en-GB" sz="1600" dirty="0">
                <a:solidFill>
                  <a:srgbClr val="8384AE"/>
                </a:solidFill>
                <a:effectLst/>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r>
                <a:rPr lang="en-GB" sz="2800" b="1" dirty="0">
                  <a:solidFill>
                    <a:srgbClr val="005EB8"/>
                  </a:solidFill>
                  <a:latin typeface="Arial" panose="020B0604020202020204" pitchFamily="34" charset="0"/>
                  <a:ea typeface="Times New Roman" panose="02020603050405020304" pitchFamily="18" charset="0"/>
                </a:rPr>
                <a:t>learn </a:t>
              </a:r>
              <a:r>
                <a:rPr lang="en-GB" sz="2000" b="1" dirty="0">
                  <a:solidFill>
                    <a:srgbClr val="262626"/>
                  </a:solidFill>
                  <a:latin typeface="Arial" panose="020B0604020202020204" pitchFamily="34" charset="0"/>
                  <a:ea typeface="Times New Roman" panose="02020603050405020304" pitchFamily="18" charset="0"/>
                </a:rPr>
                <a:t>more about the NHS account. </a:t>
              </a:r>
            </a:p>
            <a:p>
              <a:endParaRPr lang="en-GB" sz="2000" dirty="0">
                <a:solidFill>
                  <a:srgbClr val="8384AE"/>
                </a:solidFill>
                <a:latin typeface="Arial" panose="020B0604020202020204" pitchFamily="34" charset="0"/>
                <a:ea typeface="Times New Roman" panose="02020603050405020304" pitchFamily="18" charset="0"/>
              </a:endParaRPr>
            </a:p>
            <a:p>
              <a:endParaRPr lang="en-GB" sz="2000" dirty="0">
                <a:solidFill>
                  <a:srgbClr val="8384AE"/>
                </a:solidFill>
                <a:effectLst/>
                <a:latin typeface="Arial" panose="020B0604020202020204" pitchFamily="34" charset="0"/>
                <a:ea typeface="Times New Roman" panose="02020603050405020304" pitchFamily="18" charset="0"/>
              </a:endParaRPr>
            </a:p>
            <a:p>
              <a:endParaRPr lang="en-GB" sz="2000" b="1" dirty="0">
                <a:solidFill>
                  <a:srgbClr val="262626"/>
                </a:solidFill>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r>
                <a:rPr lang="en-GB" sz="2800" b="1" dirty="0">
                  <a:solidFill>
                    <a:srgbClr val="005EB8"/>
                  </a:solidFill>
                  <a:latin typeface="Arial" panose="020B0604020202020204" pitchFamily="34" charset="0"/>
                  <a:ea typeface="Times New Roman" panose="02020603050405020304" pitchFamily="18" charset="0"/>
                </a:rPr>
                <a:t>learn </a:t>
              </a:r>
              <a:r>
                <a:rPr lang="en-GB" sz="2000" b="1" dirty="0">
                  <a:solidFill>
                    <a:srgbClr val="262626"/>
                  </a:solidFill>
                  <a:latin typeface="Arial" panose="020B0604020202020204" pitchFamily="34" charset="0"/>
                  <a:ea typeface="Times New Roman" panose="02020603050405020304" pitchFamily="18" charset="0"/>
                </a:rPr>
                <a:t>how to help members of the public. </a:t>
              </a:r>
              <a:endParaRPr lang="en-GB" sz="2000" dirty="0">
                <a:solidFill>
                  <a:srgbClr val="262626"/>
                </a:solidFill>
                <a:latin typeface="Arial" panose="020B0604020202020204" pitchFamily="34" charset="0"/>
                <a:ea typeface="Times New Roman" panose="02020603050405020304" pitchFamily="18" charset="0"/>
              </a:endParaRPr>
            </a:p>
            <a:p>
              <a:endParaRPr lang="en-GB" sz="2000" dirty="0">
                <a:solidFill>
                  <a:srgbClr val="262626"/>
                </a:solidFill>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r>
                <a:rPr lang="en-GB" sz="2800" b="1" dirty="0">
                  <a:solidFill>
                    <a:srgbClr val="005EB8"/>
                  </a:solidFill>
                  <a:latin typeface="Arial" panose="020B0604020202020204" pitchFamily="34" charset="0"/>
                  <a:ea typeface="Times New Roman" panose="02020603050405020304" pitchFamily="18" charset="0"/>
                </a:rPr>
                <a:t>watch</a:t>
              </a:r>
              <a:r>
                <a:rPr lang="en-GB" sz="2800" b="1" dirty="0">
                  <a:solidFill>
                    <a:srgbClr val="262626"/>
                  </a:solidFill>
                  <a:latin typeface="Arial" panose="020B0604020202020204" pitchFamily="34" charset="0"/>
                  <a:ea typeface="Times New Roman" panose="02020603050405020304" pitchFamily="18" charset="0"/>
                </a:rPr>
                <a:t> </a:t>
              </a:r>
              <a:r>
                <a:rPr lang="en-GB" sz="2000" b="1" dirty="0">
                  <a:solidFill>
                    <a:srgbClr val="262626"/>
                  </a:solidFill>
                  <a:latin typeface="Arial" panose="020B0604020202020204" pitchFamily="34" charset="0"/>
                  <a:ea typeface="Times New Roman" panose="02020603050405020304" pitchFamily="18" charset="0"/>
                </a:rPr>
                <a:t>short walkthrough videos </a:t>
              </a:r>
              <a:endParaRPr lang="en-GB" sz="2000" dirty="0">
                <a:solidFill>
                  <a:srgbClr val="262626"/>
                </a:solidFill>
                <a:latin typeface="Arial" panose="020B0604020202020204" pitchFamily="34" charset="0"/>
                <a:ea typeface="Times New Roman" panose="02020603050405020304" pitchFamily="18" charset="0"/>
              </a:endParaRPr>
            </a:p>
            <a:p>
              <a:endParaRPr lang="en-GB" sz="2000" dirty="0">
                <a:solidFill>
                  <a:srgbClr val="262626"/>
                </a:solidFill>
                <a:effectLst/>
                <a:latin typeface="Arial" panose="020B0604020202020204" pitchFamily="34" charset="0"/>
                <a:ea typeface="Times New Roman" panose="02020603050405020304" pitchFamily="18" charset="0"/>
              </a:endParaRPr>
            </a:p>
          </p:txBody>
        </p:sp>
        <p:sp>
          <p:nvSpPr>
            <p:cNvPr id="10" name="TextBox 9">
              <a:extLst>
                <a:ext uri="{FF2B5EF4-FFF2-40B4-BE49-F238E27FC236}">
                  <a16:creationId xmlns:a16="http://schemas.microsoft.com/office/drawing/2014/main" id="{63E179C3-B89D-0FFF-7A1F-33D7E6B58745}"/>
                </a:ext>
              </a:extLst>
            </p:cNvPr>
            <p:cNvSpPr txBox="1"/>
            <p:nvPr/>
          </p:nvSpPr>
          <p:spPr>
            <a:xfrm>
              <a:off x="6349127" y="2310769"/>
              <a:ext cx="5110951"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800" dirty="0">
                  <a:solidFill>
                    <a:srgbClr val="1F3A78"/>
                  </a:solidFill>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Click on this link to read more about the initiative</a:t>
              </a:r>
              <a:endParaRPr lang="en-US" dirty="0">
                <a:solidFill>
                  <a:srgbClr val="1F3A78"/>
                </a:solidFill>
              </a:endParaRPr>
            </a:p>
          </p:txBody>
        </p:sp>
        <p:sp>
          <p:nvSpPr>
            <p:cNvPr id="12" name="TextBox 11">
              <a:extLst>
                <a:ext uri="{FF2B5EF4-FFF2-40B4-BE49-F238E27FC236}">
                  <a16:creationId xmlns:a16="http://schemas.microsoft.com/office/drawing/2014/main" id="{BC406CFD-8374-37B9-1135-3F383AFBC7FD}"/>
                </a:ext>
              </a:extLst>
            </p:cNvPr>
            <p:cNvSpPr txBox="1"/>
            <p:nvPr/>
          </p:nvSpPr>
          <p:spPr>
            <a:xfrm>
              <a:off x="5381224" y="3074153"/>
              <a:ext cx="6078854"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GB" sz="1800" dirty="0">
                  <a:solidFill>
                    <a:srgbClr val="1F3A78"/>
                  </a:solidFill>
                  <a:latin typeface="Arial" panose="020B0604020202020204" pitchFamily="34" charset="0"/>
                  <a:ea typeface="Times New Roman" panose="02020603050405020304" pitchFamily="18" charset="0"/>
                  <a:hlinkClick r:id="rId5"/>
                </a:rPr>
                <a:t>Click on this link to watch a short film</a:t>
              </a:r>
              <a:r>
                <a:rPr lang="en-GB" dirty="0">
                  <a:solidFill>
                    <a:srgbClr val="1F3A78"/>
                  </a:solidFill>
                  <a:latin typeface="Arial" panose="020B0604020202020204" pitchFamily="34" charset="0"/>
                  <a:ea typeface="Times New Roman" panose="02020603050405020304" pitchFamily="18" charset="0"/>
                  <a:hlinkClick r:id="rId5"/>
                </a:rPr>
                <a:t> </a:t>
              </a:r>
              <a:r>
                <a:rPr lang="en-GB" sz="1800" dirty="0">
                  <a:solidFill>
                    <a:srgbClr val="1F3A78"/>
                  </a:solidFill>
                  <a:latin typeface="Arial" panose="020B0604020202020204" pitchFamily="34" charset="0"/>
                  <a:ea typeface="Times New Roman" panose="02020603050405020304" pitchFamily="18" charset="0"/>
                  <a:hlinkClick r:id="rId5"/>
                </a:rPr>
                <a:t>which gives you an overview of the NHS App and your NHS account </a:t>
              </a:r>
              <a:endParaRPr lang="en-US" dirty="0">
                <a:solidFill>
                  <a:srgbClr val="1F3A78"/>
                </a:solidFill>
              </a:endParaRPr>
            </a:p>
          </p:txBody>
        </p:sp>
        <p:sp>
          <p:nvSpPr>
            <p:cNvPr id="14" name="TextBox 13">
              <a:extLst>
                <a:ext uri="{FF2B5EF4-FFF2-40B4-BE49-F238E27FC236}">
                  <a16:creationId xmlns:a16="http://schemas.microsoft.com/office/drawing/2014/main" id="{2A92D6E9-2924-92B6-7D64-5441BA7553A7}"/>
                </a:ext>
              </a:extLst>
            </p:cNvPr>
            <p:cNvSpPr txBox="1"/>
            <p:nvPr/>
          </p:nvSpPr>
          <p:spPr>
            <a:xfrm>
              <a:off x="6497330" y="4354578"/>
              <a:ext cx="5110951"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800" dirty="0">
                  <a:solidFill>
                    <a:srgbClr val="1F3A78"/>
                  </a:solidFill>
                  <a:latin typeface="Arial" panose="020B060402020202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Click on this link to access the training resources</a:t>
              </a:r>
              <a:endParaRPr lang="en-US" dirty="0">
                <a:solidFill>
                  <a:srgbClr val="1F3A78"/>
                </a:solidFill>
              </a:endParaRPr>
            </a:p>
          </p:txBody>
        </p:sp>
        <p:sp>
          <p:nvSpPr>
            <p:cNvPr id="15" name="TextBox 14">
              <a:extLst>
                <a:ext uri="{FF2B5EF4-FFF2-40B4-BE49-F238E27FC236}">
                  <a16:creationId xmlns:a16="http://schemas.microsoft.com/office/drawing/2014/main" id="{FC0C0DAE-98C4-DA10-142B-3135DF412C97}"/>
                </a:ext>
              </a:extLst>
            </p:cNvPr>
            <p:cNvSpPr txBox="1"/>
            <p:nvPr/>
          </p:nvSpPr>
          <p:spPr>
            <a:xfrm>
              <a:off x="5165452" y="5118414"/>
              <a:ext cx="6527967"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GB" sz="1800" dirty="0">
                  <a:solidFill>
                    <a:srgbClr val="1F3A78"/>
                  </a:solidFill>
                  <a:latin typeface="Arial" panose="020B060402020202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Click on this link to watch short videos which will show you how to use the different features available on the NHS account</a:t>
              </a:r>
              <a:endParaRPr lang="en-US" dirty="0">
                <a:solidFill>
                  <a:srgbClr val="1F3A78"/>
                </a:solidFill>
              </a:endParaRPr>
            </a:p>
          </p:txBody>
        </p:sp>
      </p:grpSp>
    </p:spTree>
    <p:extLst>
      <p:ext uri="{BB962C8B-B14F-4D97-AF65-F5344CB8AC3E}">
        <p14:creationId xmlns:p14="http://schemas.microsoft.com/office/powerpoint/2010/main" val="43302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D524E-1528-0D74-FC2D-8CE7C283A2AF}"/>
            </a:ext>
          </a:extLst>
        </p:cNvPr>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784C8B68-DCD9-77F4-D13B-615217B8DAC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DC4D362E-CBD1-76F3-09B1-11E789B4CEA7}"/>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80339FA8-9CE7-F57F-144A-38D4185BDA43}"/>
              </a:ext>
            </a:extLst>
          </p:cNvPr>
          <p:cNvSpPr txBox="1"/>
          <p:nvPr/>
        </p:nvSpPr>
        <p:spPr>
          <a:xfrm>
            <a:off x="503843" y="288822"/>
            <a:ext cx="9363233" cy="923330"/>
          </a:xfrm>
          <a:prstGeom prst="rect">
            <a:avLst/>
          </a:prstGeom>
          <a:noFill/>
        </p:spPr>
        <p:txBody>
          <a:bodyPr wrap="square" rtlCol="0">
            <a:spAutoFit/>
          </a:bodyPr>
          <a:lstStyle/>
          <a:p>
            <a:r>
              <a:rPr lang="en-US" sz="5400" b="1" dirty="0">
                <a:solidFill>
                  <a:srgbClr val="005EB8"/>
                </a:solidFill>
                <a:latin typeface="Arial" panose="020B0604020202020204" pitchFamily="34" charset="0"/>
                <a:cs typeface="Arial" panose="020B0604020202020204" pitchFamily="34" charset="0"/>
              </a:rPr>
              <a:t>Practical tips </a:t>
            </a:r>
          </a:p>
        </p:txBody>
      </p:sp>
      <p:sp>
        <p:nvSpPr>
          <p:cNvPr id="2" name="TextBox 1">
            <a:extLst>
              <a:ext uri="{FF2B5EF4-FFF2-40B4-BE49-F238E27FC236}">
                <a16:creationId xmlns:a16="http://schemas.microsoft.com/office/drawing/2014/main" id="{5FB63C36-D42F-7233-7F15-434DA9CA650C}"/>
              </a:ext>
            </a:extLst>
          </p:cNvPr>
          <p:cNvSpPr txBox="1"/>
          <p:nvPr/>
        </p:nvSpPr>
        <p:spPr>
          <a:xfrm>
            <a:off x="503843" y="1492549"/>
            <a:ext cx="11269057" cy="5016758"/>
          </a:xfrm>
          <a:prstGeom prst="rect">
            <a:avLst/>
          </a:prstGeom>
          <a:noFill/>
        </p:spPr>
        <p:txBody>
          <a:bodyPr wrap="square" rtlCol="0">
            <a:spAutoFit/>
          </a:bodyPr>
          <a:lstStyle/>
          <a:p>
            <a:r>
              <a:rPr lang="en-GB" sz="2000" dirty="0">
                <a:solidFill>
                  <a:srgbClr val="262626"/>
                </a:solidFill>
                <a:effectLst/>
                <a:latin typeface="Arial" panose="020B0604020202020204" pitchFamily="34" charset="0"/>
                <a:ea typeface="Times New Roman" panose="02020603050405020304" pitchFamily="18" charset="0"/>
              </a:rPr>
              <a:t>Feedback from </a:t>
            </a:r>
            <a:r>
              <a:rPr lang="en-GB" sz="2000" dirty="0">
                <a:solidFill>
                  <a:srgbClr val="262626"/>
                </a:solidFill>
                <a:latin typeface="Arial" panose="020B0604020202020204" pitchFamily="34" charset="0"/>
                <a:ea typeface="Times New Roman" panose="02020603050405020304" pitchFamily="18" charset="0"/>
              </a:rPr>
              <a:t>health ambassadors based in libraries </a:t>
            </a:r>
          </a:p>
          <a:p>
            <a:endParaRPr lang="en-GB" sz="2000" dirty="0">
              <a:solidFill>
                <a:srgbClr val="262626"/>
              </a:solidFill>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r>
              <a:rPr lang="en-GB" sz="2000" dirty="0">
                <a:solidFill>
                  <a:srgbClr val="262626"/>
                </a:solidFill>
                <a:latin typeface="Arial" panose="020B0604020202020204" pitchFamily="34" charset="0"/>
                <a:ea typeface="Times New Roman" panose="02020603050405020304" pitchFamily="18" charset="0"/>
              </a:rPr>
              <a:t>If you have a tech buddy in your library, work together as they should be able to help you with any potential technical difficulties </a:t>
            </a:r>
          </a:p>
          <a:p>
            <a:endParaRPr lang="en-GB" sz="2000" dirty="0">
              <a:solidFill>
                <a:srgbClr val="262626"/>
              </a:solidFill>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r>
              <a:rPr lang="en-GB" sz="2000" dirty="0">
                <a:solidFill>
                  <a:srgbClr val="262626"/>
                </a:solidFill>
                <a:latin typeface="Arial" panose="020B0604020202020204" pitchFamily="34" charset="0"/>
                <a:ea typeface="Times New Roman" panose="02020603050405020304" pitchFamily="18" charset="0"/>
              </a:rPr>
              <a:t>Have an appointment booking system so you can let people know what they will need to bring with them to set up or access their account for example, their NHS number, a mobile phone - if they don’t have a mobile phone then they may need to visit their GP to help them set up an account. </a:t>
            </a:r>
          </a:p>
          <a:p>
            <a:pPr marL="342900" indent="-342900">
              <a:buFont typeface="Arial" panose="020B0604020202020204" pitchFamily="34" charset="0"/>
              <a:buChar char="•"/>
            </a:pPr>
            <a:endParaRPr lang="en-GB" sz="2000" dirty="0">
              <a:solidFill>
                <a:srgbClr val="262626"/>
              </a:solidFill>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r>
              <a:rPr lang="en-GB" sz="2000" dirty="0">
                <a:solidFill>
                  <a:srgbClr val="262626"/>
                </a:solidFill>
                <a:latin typeface="Arial" panose="020B0604020202020204" pitchFamily="34" charset="0"/>
                <a:ea typeface="Times New Roman" panose="02020603050405020304" pitchFamily="18" charset="0"/>
              </a:rPr>
              <a:t>Make sure everyone in your team knows about the project, how you are running it and who is your main point of contact</a:t>
            </a:r>
          </a:p>
          <a:p>
            <a:pPr marL="342900" indent="-342900">
              <a:buFont typeface="Arial" panose="020B0604020202020204" pitchFamily="34" charset="0"/>
              <a:buChar char="•"/>
            </a:pPr>
            <a:endParaRPr lang="en-GB" sz="2000" dirty="0">
              <a:solidFill>
                <a:srgbClr val="262626"/>
              </a:solidFill>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r>
              <a:rPr lang="en-GB" sz="2000" dirty="0">
                <a:solidFill>
                  <a:srgbClr val="262626"/>
                </a:solidFill>
                <a:latin typeface="Arial" panose="020B0604020202020204" pitchFamily="34" charset="0"/>
                <a:ea typeface="Times New Roman" panose="02020603050405020304" pitchFamily="18" charset="0"/>
              </a:rPr>
              <a:t>If in doubt, read the FAQ’s on this webpage </a:t>
            </a:r>
          </a:p>
          <a:p>
            <a:r>
              <a:rPr lang="en-GB" sz="2000" dirty="0">
                <a:solidFill>
                  <a:srgbClr val="8384AE"/>
                </a:solidFill>
                <a:effectLst/>
                <a:latin typeface="Arial" panose="020B0604020202020204" pitchFamily="34" charset="0"/>
                <a:ea typeface="Times New Roman" panose="02020603050405020304" pitchFamily="18" charset="0"/>
                <a:hlinkClick r:id="rId3"/>
              </a:rPr>
              <a:t>https://library.nhs.uk/health-information/public-libraries/</a:t>
            </a:r>
            <a:endParaRPr lang="en-GB" sz="2000" dirty="0">
              <a:solidFill>
                <a:srgbClr val="8384AE"/>
              </a:solidFill>
              <a:effectLst/>
              <a:latin typeface="Arial" panose="020B0604020202020204" pitchFamily="34" charset="0"/>
              <a:ea typeface="Times New Roman" panose="02020603050405020304" pitchFamily="18" charset="0"/>
            </a:endParaRPr>
          </a:p>
          <a:p>
            <a:endParaRPr lang="en-GB" sz="2000" dirty="0">
              <a:solidFill>
                <a:srgbClr val="262626"/>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83025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Top ways to help</a:t>
            </a:r>
          </a:p>
        </p:txBody>
      </p:sp>
      <p:sp>
        <p:nvSpPr>
          <p:cNvPr id="5" name="TextBox 4">
            <a:extLst>
              <a:ext uri="{FF2B5EF4-FFF2-40B4-BE49-F238E27FC236}">
                <a16:creationId xmlns:a16="http://schemas.microsoft.com/office/drawing/2014/main" id="{6F24DAEE-54C2-4FBB-A4A5-D1B7F4385394}"/>
              </a:ext>
            </a:extLst>
          </p:cNvPr>
          <p:cNvSpPr txBox="1"/>
          <p:nvPr/>
        </p:nvSpPr>
        <p:spPr>
          <a:xfrm>
            <a:off x="288932" y="1293696"/>
            <a:ext cx="8750018" cy="294946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b="1" dirty="0">
                <a:solidFill>
                  <a:srgbClr val="005EB8"/>
                </a:solidFill>
                <a:latin typeface="Arial" panose="020B0604020202020204" pitchFamily="34" charset="0"/>
                <a:cs typeface="Arial" panose="020B0604020202020204" pitchFamily="34" charset="0"/>
              </a:rPr>
              <a:t>Publish </a:t>
            </a:r>
            <a:r>
              <a:rPr lang="en-US" dirty="0">
                <a:latin typeface="Arial" panose="020B0604020202020204" pitchFamily="34" charset="0"/>
                <a:cs typeface="Arial" panose="020B0604020202020204" pitchFamily="34" charset="0"/>
              </a:rPr>
              <a:t>the key messages on your library homepage, you can use any of the images in this document (open source images) </a:t>
            </a:r>
          </a:p>
          <a:p>
            <a:pPr marL="342900" indent="-342900">
              <a:lnSpc>
                <a:spcPct val="150000"/>
              </a:lnSpc>
              <a:buFont typeface="Arial" panose="020B0604020202020204" pitchFamily="34" charset="0"/>
              <a:buChar char="•"/>
            </a:pPr>
            <a:r>
              <a:rPr lang="en-US" b="1" dirty="0">
                <a:solidFill>
                  <a:srgbClr val="005EB8"/>
                </a:solidFill>
                <a:latin typeface="Arial" panose="020B0604020202020204" pitchFamily="34" charset="0"/>
                <a:cs typeface="Arial" panose="020B0604020202020204" pitchFamily="34" charset="0"/>
              </a:rPr>
              <a:t>Download </a:t>
            </a:r>
            <a:r>
              <a:rPr lang="en-US" dirty="0">
                <a:latin typeface="Arial" panose="020B0604020202020204" pitchFamily="34" charset="0"/>
                <a:cs typeface="Arial" panose="020B0604020202020204" pitchFamily="34" charset="0"/>
              </a:rPr>
              <a:t>promotional materials, print posters and leaflets. </a:t>
            </a:r>
            <a:r>
              <a:rPr lang="en-US" b="1" dirty="0">
                <a:solidFill>
                  <a:srgbClr val="005EB8"/>
                </a:solidFill>
                <a:latin typeface="Arial" panose="020B0604020202020204" pitchFamily="34" charset="0"/>
                <a:cs typeface="Arial" panose="020B0604020202020204" pitchFamily="34" charset="0"/>
                <a:hlinkClick r:id="rId4"/>
              </a:rPr>
              <a:t>This is the link</a:t>
            </a:r>
            <a:endParaRPr lang="en-US" b="1" dirty="0">
              <a:solidFill>
                <a:srgbClr val="005EB8"/>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b="1" dirty="0">
                <a:solidFill>
                  <a:srgbClr val="005EB8"/>
                </a:solidFill>
                <a:latin typeface="Arial" panose="020B0604020202020204" pitchFamily="34" charset="0"/>
                <a:cs typeface="Arial" panose="020B0604020202020204" pitchFamily="34" charset="0"/>
              </a:rPr>
              <a:t>Add </a:t>
            </a:r>
            <a:r>
              <a:rPr lang="en-US" dirty="0">
                <a:latin typeface="Arial" panose="020B0604020202020204" pitchFamily="34" charset="0"/>
                <a:cs typeface="Arial" panose="020B0604020202020204" pitchFamily="34" charset="0"/>
              </a:rPr>
              <a:t>screensavers to your library computers</a:t>
            </a:r>
            <a:r>
              <a:rPr lang="en-US" b="1" dirty="0">
                <a:solidFill>
                  <a:srgbClr val="005EB8"/>
                </a:solidFill>
                <a:latin typeface="Arial" panose="020B0604020202020204" pitchFamily="34" charset="0"/>
                <a:cs typeface="Arial" panose="020B0604020202020204" pitchFamily="34" charset="0"/>
              </a:rPr>
              <a:t>. </a:t>
            </a:r>
            <a:r>
              <a:rPr lang="en-US" b="1" dirty="0">
                <a:solidFill>
                  <a:srgbClr val="005EB8"/>
                </a:solidFill>
                <a:latin typeface="Arial" panose="020B0604020202020204" pitchFamily="34" charset="0"/>
                <a:cs typeface="Arial" panose="020B0604020202020204" pitchFamily="34" charset="0"/>
                <a:hlinkClick r:id="rId4"/>
              </a:rPr>
              <a:t>This is the link</a:t>
            </a:r>
            <a:endParaRPr lang="en-US" b="1" dirty="0">
              <a:solidFill>
                <a:srgbClr val="005EB8"/>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b="1" dirty="0">
                <a:solidFill>
                  <a:srgbClr val="005EB8"/>
                </a:solidFill>
                <a:latin typeface="Arial" panose="020B0604020202020204" pitchFamily="34" charset="0"/>
                <a:cs typeface="Arial" panose="020B0604020202020204" pitchFamily="34" charset="0"/>
              </a:rPr>
              <a:t>Add </a:t>
            </a:r>
            <a:r>
              <a:rPr lang="en-US" dirty="0">
                <a:latin typeface="Arial" panose="020B0604020202020204" pitchFamily="34" charset="0"/>
                <a:cs typeface="Arial" panose="020B0604020202020204" pitchFamily="34" charset="0"/>
              </a:rPr>
              <a:t>a shortcut to the NHS libraries toolkit webpage to all library computers.</a:t>
            </a:r>
            <a:r>
              <a:rPr lang="en-US" b="1" dirty="0">
                <a:solidFill>
                  <a:srgbClr val="005EB8"/>
                </a:solidFill>
                <a:latin typeface="Arial" panose="020B0604020202020204" pitchFamily="34" charset="0"/>
                <a:cs typeface="Arial" panose="020B0604020202020204" pitchFamily="34" charset="0"/>
              </a:rPr>
              <a:t> </a:t>
            </a:r>
            <a:r>
              <a:rPr lang="en-US" b="1" dirty="0">
                <a:solidFill>
                  <a:srgbClr val="005EB8"/>
                </a:solidFill>
                <a:latin typeface="Arial" panose="020B0604020202020204" pitchFamily="34" charset="0"/>
                <a:cs typeface="Arial" panose="020B0604020202020204" pitchFamily="34" charset="0"/>
                <a:hlinkClick r:id="rId5"/>
              </a:rPr>
              <a:t>This is the webpage to add </a:t>
            </a:r>
            <a:endParaRPr lang="en-US" b="1" dirty="0">
              <a:solidFill>
                <a:srgbClr val="005EB8"/>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b="1" dirty="0">
                <a:solidFill>
                  <a:srgbClr val="005EB8"/>
                </a:solidFill>
                <a:latin typeface="Arial" panose="020B0604020202020204" pitchFamily="34" charset="0"/>
                <a:cs typeface="Arial" panose="020B0604020202020204" pitchFamily="34" charset="0"/>
              </a:rPr>
              <a:t>Use </a:t>
            </a:r>
            <a:r>
              <a:rPr lang="en-US" dirty="0">
                <a:latin typeface="Arial" panose="020B0604020202020204" pitchFamily="34" charset="0"/>
                <a:cs typeface="Arial" panose="020B0604020202020204" pitchFamily="34" charset="0"/>
              </a:rPr>
              <a:t>this email address to contact us if you need help </a:t>
            </a:r>
            <a:r>
              <a:rPr lang="en-GB" u="sng" dirty="0">
                <a:solidFill>
                  <a:srgbClr val="003087"/>
                </a:solidFill>
                <a:latin typeface="Arial" panose="020B0604020202020204" pitchFamily="34" charset="0"/>
                <a:hlinkClick r:id="rId6"/>
              </a:rPr>
              <a:t>england.kfh@nhs.net</a:t>
            </a:r>
            <a:endParaRPr lang="en-US" b="1" dirty="0">
              <a:solidFill>
                <a:srgbClr val="005EB8"/>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5955E9D-6AD3-47ED-C603-7C7FE2CF555E}"/>
              </a:ext>
            </a:extLst>
          </p:cNvPr>
          <p:cNvGrpSpPr/>
          <p:nvPr/>
        </p:nvGrpSpPr>
        <p:grpSpPr>
          <a:xfrm>
            <a:off x="9059068" y="1293696"/>
            <a:ext cx="2844000" cy="5076000"/>
            <a:chOff x="9059068" y="1293696"/>
            <a:chExt cx="2844000" cy="5076000"/>
          </a:xfrm>
        </p:grpSpPr>
        <p:pic>
          <p:nvPicPr>
            <p:cNvPr id="10" name="Picture 9" descr="A person in a library looking at books&#10;&#10;Description automatically generated">
              <a:extLst>
                <a:ext uri="{FF2B5EF4-FFF2-40B4-BE49-F238E27FC236}">
                  <a16:creationId xmlns:a16="http://schemas.microsoft.com/office/drawing/2014/main" id="{BE6E1177-3A62-5C90-97E6-4D89F271589B}"/>
                </a:ext>
              </a:extLst>
            </p:cNvPr>
            <p:cNvPicPr>
              <a:picLocks/>
            </p:cNvPicPr>
            <p:nvPr/>
          </p:nvPicPr>
          <p:blipFill>
            <a:blip r:embed="rId7"/>
            <a:srcRect l="4711" r="21008"/>
            <a:stretch/>
          </p:blipFill>
          <p:spPr>
            <a:xfrm>
              <a:off x="9059068" y="1293696"/>
              <a:ext cx="2844000" cy="5076000"/>
            </a:xfrm>
            <a:prstGeom prst="rect">
              <a:avLst/>
            </a:prstGeom>
            <a:ln>
              <a:solidFill>
                <a:schemeClr val="accent1"/>
              </a:solidFill>
            </a:ln>
          </p:spPr>
        </p:pic>
        <p:pic>
          <p:nvPicPr>
            <p:cNvPr id="12" name="Picture 11" descr="A blue and white logo&#10;&#10;Description automatically generated">
              <a:extLst>
                <a:ext uri="{FF2B5EF4-FFF2-40B4-BE49-F238E27FC236}">
                  <a16:creationId xmlns:a16="http://schemas.microsoft.com/office/drawing/2014/main" id="{968194C2-9FB0-0FD5-F1F2-D7BE50E49D74}"/>
                </a:ext>
              </a:extLst>
            </p:cNvPr>
            <p:cNvPicPr>
              <a:picLocks noChangeAspect="1"/>
            </p:cNvPicPr>
            <p:nvPr/>
          </p:nvPicPr>
          <p:blipFill>
            <a:blip r:embed="rId8"/>
            <a:stretch>
              <a:fillRect/>
            </a:stretch>
          </p:blipFill>
          <p:spPr>
            <a:xfrm>
              <a:off x="11065542" y="1536169"/>
              <a:ext cx="622614" cy="249046"/>
            </a:xfrm>
            <a:prstGeom prst="rect">
              <a:avLst/>
            </a:prstGeom>
          </p:spPr>
        </p:pic>
        <p:sp>
          <p:nvSpPr>
            <p:cNvPr id="14" name="TextBox 13">
              <a:extLst>
                <a:ext uri="{FF2B5EF4-FFF2-40B4-BE49-F238E27FC236}">
                  <a16:creationId xmlns:a16="http://schemas.microsoft.com/office/drawing/2014/main" id="{59B7ECD7-102F-35D4-7680-182C895FF9C4}"/>
                </a:ext>
              </a:extLst>
            </p:cNvPr>
            <p:cNvSpPr txBox="1"/>
            <p:nvPr/>
          </p:nvSpPr>
          <p:spPr>
            <a:xfrm>
              <a:off x="9555480" y="4114800"/>
              <a:ext cx="2045970" cy="163121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You can log in to your NHS account online at your local library</a:t>
              </a:r>
            </a:p>
          </p:txBody>
        </p:sp>
      </p:grpSp>
      <p:grpSp>
        <p:nvGrpSpPr>
          <p:cNvPr id="4" name="Group 3">
            <a:extLst>
              <a:ext uri="{FF2B5EF4-FFF2-40B4-BE49-F238E27FC236}">
                <a16:creationId xmlns:a16="http://schemas.microsoft.com/office/drawing/2014/main" id="{BFF24AEE-3D6C-FD39-B215-493CE54403B7}"/>
              </a:ext>
            </a:extLst>
          </p:cNvPr>
          <p:cNvGrpSpPr/>
          <p:nvPr/>
        </p:nvGrpSpPr>
        <p:grpSpPr>
          <a:xfrm>
            <a:off x="5895246" y="4616528"/>
            <a:ext cx="3013045" cy="2009055"/>
            <a:chOff x="5895246" y="4616528"/>
            <a:chExt cx="3013045" cy="2009055"/>
          </a:xfrm>
        </p:grpSpPr>
        <p:pic>
          <p:nvPicPr>
            <p:cNvPr id="6" name="Picture 5" descr="A person using a tablet&#10;&#10;Description automatically generated">
              <a:extLst>
                <a:ext uri="{FF2B5EF4-FFF2-40B4-BE49-F238E27FC236}">
                  <a16:creationId xmlns:a16="http://schemas.microsoft.com/office/drawing/2014/main" id="{DEC36880-BCF2-DB02-7854-7C4FDD6794B8}"/>
                </a:ext>
              </a:extLst>
            </p:cNvPr>
            <p:cNvPicPr>
              <a:picLocks noChangeAspect="1"/>
            </p:cNvPicPr>
            <p:nvPr/>
          </p:nvPicPr>
          <p:blipFill>
            <a:blip r:embed="rId9"/>
            <a:stretch>
              <a:fillRect/>
            </a:stretch>
          </p:blipFill>
          <p:spPr>
            <a:xfrm>
              <a:off x="5895246" y="4616528"/>
              <a:ext cx="3013045" cy="2009055"/>
            </a:xfrm>
            <a:prstGeom prst="rect">
              <a:avLst/>
            </a:prstGeom>
          </p:spPr>
        </p:pic>
        <p:pic>
          <p:nvPicPr>
            <p:cNvPr id="15" name="Picture 14" descr="A blue and white logo&#10;&#10;Description automatically generated">
              <a:extLst>
                <a:ext uri="{FF2B5EF4-FFF2-40B4-BE49-F238E27FC236}">
                  <a16:creationId xmlns:a16="http://schemas.microsoft.com/office/drawing/2014/main" id="{8F8E89FE-FC74-6EDE-13C3-28E419E2C6C7}"/>
                </a:ext>
              </a:extLst>
            </p:cNvPr>
            <p:cNvPicPr>
              <a:picLocks noChangeAspect="1"/>
            </p:cNvPicPr>
            <p:nvPr/>
          </p:nvPicPr>
          <p:blipFill>
            <a:blip r:embed="rId8"/>
            <a:stretch>
              <a:fillRect/>
            </a:stretch>
          </p:blipFill>
          <p:spPr>
            <a:xfrm>
              <a:off x="8341552" y="4708706"/>
              <a:ext cx="457199" cy="182880"/>
            </a:xfrm>
            <a:prstGeom prst="rect">
              <a:avLst/>
            </a:prstGeom>
          </p:spPr>
        </p:pic>
      </p:grpSp>
      <p:grpSp>
        <p:nvGrpSpPr>
          <p:cNvPr id="2" name="Group 1">
            <a:extLst>
              <a:ext uri="{FF2B5EF4-FFF2-40B4-BE49-F238E27FC236}">
                <a16:creationId xmlns:a16="http://schemas.microsoft.com/office/drawing/2014/main" id="{505AC050-4AF1-B8E3-7887-61B0D96CBBEF}"/>
              </a:ext>
            </a:extLst>
          </p:cNvPr>
          <p:cNvGrpSpPr/>
          <p:nvPr/>
        </p:nvGrpSpPr>
        <p:grpSpPr>
          <a:xfrm>
            <a:off x="2527853" y="4594860"/>
            <a:ext cx="3074083" cy="2052393"/>
            <a:chOff x="2527853" y="4594860"/>
            <a:chExt cx="3074083" cy="2052393"/>
          </a:xfrm>
        </p:grpSpPr>
        <p:pic>
          <p:nvPicPr>
            <p:cNvPr id="3" name="Picture 2" descr="A person and person looking at a tablet&#10;&#10;Description automatically generated">
              <a:extLst>
                <a:ext uri="{FF2B5EF4-FFF2-40B4-BE49-F238E27FC236}">
                  <a16:creationId xmlns:a16="http://schemas.microsoft.com/office/drawing/2014/main" id="{01416F14-1363-998F-808C-8A6811793583}"/>
                </a:ext>
              </a:extLst>
            </p:cNvPr>
            <p:cNvPicPr>
              <a:picLocks noChangeAspect="1"/>
            </p:cNvPicPr>
            <p:nvPr/>
          </p:nvPicPr>
          <p:blipFill>
            <a:blip r:embed="rId10"/>
            <a:stretch>
              <a:fillRect/>
            </a:stretch>
          </p:blipFill>
          <p:spPr>
            <a:xfrm>
              <a:off x="2527853" y="4594860"/>
              <a:ext cx="3074083" cy="2052393"/>
            </a:xfrm>
            <a:prstGeom prst="rect">
              <a:avLst/>
            </a:prstGeom>
          </p:spPr>
        </p:pic>
        <p:pic>
          <p:nvPicPr>
            <p:cNvPr id="16" name="Picture 15" descr="A blue and white logo&#10;&#10;Description automatically generated">
              <a:extLst>
                <a:ext uri="{FF2B5EF4-FFF2-40B4-BE49-F238E27FC236}">
                  <a16:creationId xmlns:a16="http://schemas.microsoft.com/office/drawing/2014/main" id="{D25034BB-537E-812C-33C5-DF6C7323D4D4}"/>
                </a:ext>
              </a:extLst>
            </p:cNvPr>
            <p:cNvPicPr>
              <a:picLocks noChangeAspect="1"/>
            </p:cNvPicPr>
            <p:nvPr/>
          </p:nvPicPr>
          <p:blipFill>
            <a:blip r:embed="rId8"/>
            <a:stretch>
              <a:fillRect/>
            </a:stretch>
          </p:blipFill>
          <p:spPr>
            <a:xfrm>
              <a:off x="5066947" y="4672372"/>
              <a:ext cx="457199" cy="182880"/>
            </a:xfrm>
            <a:prstGeom prst="rect">
              <a:avLst/>
            </a:prstGeom>
          </p:spPr>
        </p:pic>
      </p:grpSp>
    </p:spTree>
    <p:extLst>
      <p:ext uri="{BB962C8B-B14F-4D97-AF65-F5344CB8AC3E}">
        <p14:creationId xmlns:p14="http://schemas.microsoft.com/office/powerpoint/2010/main" val="223087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8822"/>
            <a:ext cx="9537779"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Social media posts</a:t>
            </a:r>
          </a:p>
        </p:txBody>
      </p:sp>
      <p:sp>
        <p:nvSpPr>
          <p:cNvPr id="11" name="TextBox 10">
            <a:extLst>
              <a:ext uri="{FF2B5EF4-FFF2-40B4-BE49-F238E27FC236}">
                <a16:creationId xmlns:a16="http://schemas.microsoft.com/office/drawing/2014/main" id="{521818CD-62C0-47C6-AA61-375F5DD47A06}"/>
              </a:ext>
            </a:extLst>
          </p:cNvPr>
          <p:cNvSpPr txBox="1"/>
          <p:nvPr/>
        </p:nvSpPr>
        <p:spPr>
          <a:xfrm>
            <a:off x="512946" y="1635321"/>
            <a:ext cx="11383356" cy="791692"/>
          </a:xfrm>
          <a:prstGeom prst="rect">
            <a:avLst/>
          </a:prstGeom>
          <a:noFill/>
        </p:spPr>
        <p:txBody>
          <a:bodyPr wrap="square" rtlCol="0">
            <a:spAutoFit/>
          </a:bodyPr>
          <a:lstStyle/>
          <a:p>
            <a:pPr>
              <a:lnSpc>
                <a:spcPts val="6280"/>
              </a:lnSpc>
            </a:pPr>
            <a:r>
              <a:rPr lang="en-US" sz="3200" b="1" dirty="0">
                <a:solidFill>
                  <a:srgbClr val="005EB8"/>
                </a:solidFill>
                <a:latin typeface="Arial" panose="020B0604020202020204" pitchFamily="34" charset="0"/>
                <a:cs typeface="Arial" panose="020B0604020202020204" pitchFamily="34" charset="0"/>
              </a:rPr>
              <a:t>Promote and encourage the initiative </a:t>
            </a:r>
          </a:p>
        </p:txBody>
      </p:sp>
      <p:pic>
        <p:nvPicPr>
          <p:cNvPr id="2" name="Graphic 88" descr="Helping hands icon">
            <a:extLst>
              <a:ext uri="{FF2B5EF4-FFF2-40B4-BE49-F238E27FC236}">
                <a16:creationId xmlns:a16="http://schemas.microsoft.com/office/drawing/2014/main" id="{05EBE055-B61F-9FD1-B770-79675B06CD31}"/>
              </a:ext>
            </a:extLst>
          </p:cNvPr>
          <p:cNvPicPr>
            <a:picLocks noChangeAspect="1"/>
          </p:cNvPicPr>
          <p:nvPr/>
        </p:nvPicPr>
        <p:blipFill>
          <a:blip r:embed="rId3"/>
          <a:srcRect/>
          <a:stretch/>
        </p:blipFill>
        <p:spPr>
          <a:xfrm>
            <a:off x="7360846" y="288758"/>
            <a:ext cx="1006296" cy="1006296"/>
          </a:xfrm>
          <a:prstGeom prst="rect">
            <a:avLst/>
          </a:prstGeom>
        </p:spPr>
      </p:pic>
      <p:sp>
        <p:nvSpPr>
          <p:cNvPr id="3" name="TextBox 2">
            <a:extLst>
              <a:ext uri="{FF2B5EF4-FFF2-40B4-BE49-F238E27FC236}">
                <a16:creationId xmlns:a16="http://schemas.microsoft.com/office/drawing/2014/main" id="{027ECC07-6C5D-3F7D-AD15-67CF75ABDA57}"/>
              </a:ext>
            </a:extLst>
          </p:cNvPr>
          <p:cNvSpPr txBox="1"/>
          <p:nvPr/>
        </p:nvSpPr>
        <p:spPr>
          <a:xfrm>
            <a:off x="512946" y="2767280"/>
            <a:ext cx="11374253" cy="1323439"/>
          </a:xfrm>
          <a:prstGeom prst="rect">
            <a:avLst/>
          </a:prstGeom>
          <a:noFill/>
        </p:spPr>
        <p:txBody>
          <a:bodyPr wrap="square" rtlCol="0">
            <a:spAutoFit/>
          </a:bodyPr>
          <a:lstStyle/>
          <a:p>
            <a:r>
              <a:rPr lang="en-GB" sz="2000" dirty="0">
                <a:solidFill>
                  <a:srgbClr val="262626"/>
                </a:solidFill>
                <a:effectLst/>
                <a:latin typeface="Arial" panose="020B0604020202020204" pitchFamily="34" charset="0"/>
                <a:ea typeface="Times New Roman" panose="02020603050405020304" pitchFamily="18" charset="0"/>
              </a:rPr>
              <a:t>The next few slides have bulletin copy, social media example posts for you to customise for your own library and share on your social media platforms.  </a:t>
            </a:r>
            <a:endParaRPr lang="en-GB" sz="2000" dirty="0">
              <a:solidFill>
                <a:srgbClr val="262626"/>
              </a:solidFill>
              <a:latin typeface="Arial" panose="020B0604020202020204" pitchFamily="34" charset="0"/>
              <a:ea typeface="Times New Roman" panose="02020603050405020304" pitchFamily="18" charset="0"/>
            </a:endParaRPr>
          </a:p>
          <a:p>
            <a:endParaRPr lang="en-GB" sz="2000" dirty="0">
              <a:solidFill>
                <a:srgbClr val="262626"/>
              </a:solidFill>
              <a:latin typeface="Arial" panose="020B0604020202020204" pitchFamily="34" charset="0"/>
              <a:ea typeface="Times New Roman" panose="02020603050405020304" pitchFamily="18" charset="0"/>
            </a:endParaRPr>
          </a:p>
          <a:p>
            <a:endParaRPr lang="en-GB" sz="2000" dirty="0">
              <a:solidFill>
                <a:srgbClr val="262626"/>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6263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E0C36A-E92D-4FE1-92AA-58D8E8EE18AA}"/>
              </a:ext>
            </a:extLst>
          </p:cNvPr>
          <p:cNvPicPr>
            <a:picLocks noChangeAspect="1"/>
          </p:cNvPicPr>
          <p:nvPr/>
        </p:nvPicPr>
        <p:blipFill rotWithShape="1">
          <a:blip r:embed="rId2">
            <a:alphaModFix amt="30000"/>
          </a:blip>
          <a:srcRect l="3125" r="3125"/>
          <a:stretch/>
        </p:blipFill>
        <p:spPr>
          <a:xfrm>
            <a:off x="8455085" y="4065360"/>
            <a:ext cx="2274587" cy="2274587"/>
          </a:xfrm>
          <a:prstGeom prst="rect">
            <a:avLst/>
          </a:prstGeom>
        </p:spPr>
      </p:pic>
      <p:pic>
        <p:nvPicPr>
          <p:cNvPr id="14" name="Picture 13">
            <a:extLst>
              <a:ext uri="{FF2B5EF4-FFF2-40B4-BE49-F238E27FC236}">
                <a16:creationId xmlns:a16="http://schemas.microsoft.com/office/drawing/2014/main" id="{0B033AB0-7C7B-4C41-987D-37FAD4EB8D51}"/>
              </a:ext>
            </a:extLst>
          </p:cNvPr>
          <p:cNvPicPr>
            <a:picLocks noChangeAspect="1"/>
          </p:cNvPicPr>
          <p:nvPr/>
        </p:nvPicPr>
        <p:blipFill rotWithShape="1">
          <a:blip r:embed="rId3">
            <a:alphaModFix amt="30000"/>
          </a:blip>
          <a:srcRect t="5263" b="5263"/>
          <a:stretch/>
        </p:blipFill>
        <p:spPr>
          <a:xfrm>
            <a:off x="6174947" y="159659"/>
            <a:ext cx="2466447" cy="246644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4"/>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4"/>
          <a:srcRect l="6010" t="8883" r="5470" b="10197"/>
          <a:stretch/>
        </p:blipFill>
        <p:spPr>
          <a:xfrm>
            <a:off x="9937108" y="288758"/>
            <a:ext cx="1950092" cy="898358"/>
          </a:xfrm>
          <a:prstGeom prst="rect">
            <a:avLst/>
          </a:prstGeom>
        </p:spPr>
      </p:pic>
      <p:sp>
        <p:nvSpPr>
          <p:cNvPr id="6" name="TextBox 5">
            <a:extLst>
              <a:ext uri="{FF2B5EF4-FFF2-40B4-BE49-F238E27FC236}">
                <a16:creationId xmlns:a16="http://schemas.microsoft.com/office/drawing/2014/main" id="{D7D77FD7-1C91-4612-8BF9-FB4E35CD6A86}"/>
              </a:ext>
            </a:extLst>
          </p:cNvPr>
          <p:cNvSpPr txBox="1"/>
          <p:nvPr/>
        </p:nvSpPr>
        <p:spPr>
          <a:xfrm>
            <a:off x="503844" y="3458800"/>
            <a:ext cx="6230331" cy="802143"/>
          </a:xfrm>
          <a:prstGeom prst="rect">
            <a:avLst/>
          </a:prstGeom>
          <a:noFill/>
        </p:spPr>
        <p:txBody>
          <a:bodyPr wrap="square" rtlCol="0">
            <a:spAutoFit/>
          </a:bodyPr>
          <a:lstStyle/>
          <a:p>
            <a:pPr>
              <a:lnSpc>
                <a:spcPts val="6280"/>
              </a:lnSpc>
            </a:pPr>
            <a:r>
              <a:rPr lang="en-US" sz="2800" b="1" dirty="0">
                <a:solidFill>
                  <a:srgbClr val="005EB8"/>
                </a:solidFill>
                <a:latin typeface="Arial" panose="020B0604020202020204" pitchFamily="34" charset="0"/>
                <a:cs typeface="Arial" panose="020B0604020202020204" pitchFamily="34" charset="0"/>
              </a:rPr>
              <a:t>Example</a:t>
            </a:r>
            <a:r>
              <a:rPr lang="en-US" sz="3200" b="1" dirty="0">
                <a:solidFill>
                  <a:srgbClr val="005EB8"/>
                </a:solidFill>
                <a:latin typeface="Arial" panose="020B0604020202020204" pitchFamily="34" charset="0"/>
                <a:cs typeface="Arial" panose="020B0604020202020204" pitchFamily="34" charset="0"/>
              </a:rPr>
              <a:t> post for Instagram</a:t>
            </a:r>
          </a:p>
        </p:txBody>
      </p:sp>
      <p:sp>
        <p:nvSpPr>
          <p:cNvPr id="7" name="TextBox 6">
            <a:extLst>
              <a:ext uri="{FF2B5EF4-FFF2-40B4-BE49-F238E27FC236}">
                <a16:creationId xmlns:a16="http://schemas.microsoft.com/office/drawing/2014/main" id="{02B650A2-1162-4AF1-9E09-1A11987B34A0}"/>
              </a:ext>
            </a:extLst>
          </p:cNvPr>
          <p:cNvSpPr txBox="1"/>
          <p:nvPr/>
        </p:nvSpPr>
        <p:spPr>
          <a:xfrm>
            <a:off x="503843" y="1661504"/>
            <a:ext cx="6768967" cy="2031325"/>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Did you know that you can use the NHS App online at (Library Name)?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Use our library computers/desktops/laptops to log into your NHS Account, </a:t>
            </a:r>
          </a:p>
          <a:p>
            <a:r>
              <a:rPr lang="en-GB" sz="1400" dirty="0">
                <a:latin typeface="Arial" panose="020B0604020202020204" pitchFamily="34" charset="0"/>
                <a:cs typeface="Arial" panose="020B0604020202020204" pitchFamily="34" charset="0"/>
              </a:rPr>
              <a:t>where you can order repeat prescriptions, view your GP record and much more.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You can also use our free Wi-Fi to use the NHS App on your smart phone.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hlinkClick r:id="rId5"/>
              </a:rPr>
              <a:t>www.nhs.uk/nhs-app/account/</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#NHS App</a:t>
            </a:r>
          </a:p>
        </p:txBody>
      </p:sp>
      <p:sp>
        <p:nvSpPr>
          <p:cNvPr id="10" name="TextBox 9">
            <a:extLst>
              <a:ext uri="{FF2B5EF4-FFF2-40B4-BE49-F238E27FC236}">
                <a16:creationId xmlns:a16="http://schemas.microsoft.com/office/drawing/2014/main" id="{CBC595E6-2A49-4E26-9063-9A6105D5BF12}"/>
              </a:ext>
            </a:extLst>
          </p:cNvPr>
          <p:cNvSpPr txBox="1"/>
          <p:nvPr/>
        </p:nvSpPr>
        <p:spPr>
          <a:xfrm>
            <a:off x="503843" y="4537853"/>
            <a:ext cx="1118431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Did you know that you can use the NHS App services online at </a:t>
            </a:r>
            <a:r>
              <a:rPr lang="en-GB" sz="1400" dirty="0">
                <a:latin typeface="Arial" panose="020B0604020202020204" pitchFamily="34" charset="0"/>
                <a:cs typeface="Arial" panose="020B0604020202020204" pitchFamily="34" charset="0"/>
              </a:rPr>
              <a:t>(Library Name)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Use our library computers/desktops/laptops to log into your NHS Account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you can order repeat prescriptions, view your GP record and much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also use the free Wi-Fi that libraries provide to use the NHS App on your smart 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hlinkClick r:id="rId5"/>
              </a:rPr>
              <a:t>www.nhs.uk/nhs-app/account/</a:t>
            </a:r>
            <a:endParaRPr lang="en-GB"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NHSApp</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21818CD-62C0-47C6-AA61-375F5DD47A06}"/>
              </a:ext>
            </a:extLst>
          </p:cNvPr>
          <p:cNvSpPr txBox="1"/>
          <p:nvPr/>
        </p:nvSpPr>
        <p:spPr>
          <a:xfrm>
            <a:off x="503842" y="860716"/>
            <a:ext cx="6768967" cy="791692"/>
          </a:xfrm>
          <a:prstGeom prst="rect">
            <a:avLst/>
          </a:prstGeom>
          <a:noFill/>
        </p:spPr>
        <p:txBody>
          <a:bodyPr wrap="square" rtlCol="0">
            <a:spAutoFit/>
          </a:bodyPr>
          <a:lstStyle/>
          <a:p>
            <a:pPr>
              <a:lnSpc>
                <a:spcPts val="6280"/>
              </a:lnSpc>
            </a:pPr>
            <a:r>
              <a:rPr lang="en-US" sz="2800" b="1" dirty="0">
                <a:solidFill>
                  <a:srgbClr val="005EB8"/>
                </a:solidFill>
                <a:latin typeface="Arial" panose="020B0604020202020204" pitchFamily="34" charset="0"/>
                <a:cs typeface="Arial" panose="020B0604020202020204" pitchFamily="34" charset="0"/>
              </a:rPr>
              <a:t>Example</a:t>
            </a:r>
            <a:r>
              <a:rPr lang="en-US" sz="3200" b="1" dirty="0">
                <a:solidFill>
                  <a:srgbClr val="005EB8"/>
                </a:solidFill>
                <a:latin typeface="Arial" panose="020B0604020202020204" pitchFamily="34" charset="0"/>
                <a:cs typeface="Arial" panose="020B0604020202020204" pitchFamily="34" charset="0"/>
              </a:rPr>
              <a:t> post for Facebook</a:t>
            </a:r>
          </a:p>
        </p:txBody>
      </p:sp>
      <p:grpSp>
        <p:nvGrpSpPr>
          <p:cNvPr id="2" name="Group 1">
            <a:extLst>
              <a:ext uri="{FF2B5EF4-FFF2-40B4-BE49-F238E27FC236}">
                <a16:creationId xmlns:a16="http://schemas.microsoft.com/office/drawing/2014/main" id="{4ECCA336-660F-3A97-A333-7786E47ABE45}"/>
              </a:ext>
            </a:extLst>
          </p:cNvPr>
          <p:cNvGrpSpPr/>
          <p:nvPr/>
        </p:nvGrpSpPr>
        <p:grpSpPr>
          <a:xfrm>
            <a:off x="8026558" y="1355387"/>
            <a:ext cx="3784600" cy="2489200"/>
            <a:chOff x="8026558" y="1355387"/>
            <a:chExt cx="3784600" cy="2489200"/>
          </a:xfrm>
        </p:grpSpPr>
        <p:pic>
          <p:nvPicPr>
            <p:cNvPr id="3" name="Picture 2" descr="Two people looking at a computer&#10;&#10;Description automatically generated">
              <a:extLst>
                <a:ext uri="{FF2B5EF4-FFF2-40B4-BE49-F238E27FC236}">
                  <a16:creationId xmlns:a16="http://schemas.microsoft.com/office/drawing/2014/main" id="{B4471415-9665-32B3-553C-85D2FEB3D991}"/>
                </a:ext>
              </a:extLst>
            </p:cNvPr>
            <p:cNvPicPr>
              <a:picLocks noChangeAspect="1"/>
            </p:cNvPicPr>
            <p:nvPr/>
          </p:nvPicPr>
          <p:blipFill>
            <a:blip r:embed="rId6"/>
            <a:stretch>
              <a:fillRect/>
            </a:stretch>
          </p:blipFill>
          <p:spPr>
            <a:xfrm>
              <a:off x="8026558" y="1355387"/>
              <a:ext cx="3784600" cy="2489200"/>
            </a:xfrm>
            <a:prstGeom prst="rect">
              <a:avLst/>
            </a:prstGeom>
          </p:spPr>
        </p:pic>
        <p:pic>
          <p:nvPicPr>
            <p:cNvPr id="4" name="Picture 3" descr="A blue and white logo&#10;&#10;Description automatically generated">
              <a:extLst>
                <a:ext uri="{FF2B5EF4-FFF2-40B4-BE49-F238E27FC236}">
                  <a16:creationId xmlns:a16="http://schemas.microsoft.com/office/drawing/2014/main" id="{94580B8E-9443-78A9-2A1E-71C49B72DAED}"/>
                </a:ext>
              </a:extLst>
            </p:cNvPr>
            <p:cNvPicPr>
              <a:picLocks noChangeAspect="1"/>
            </p:cNvPicPr>
            <p:nvPr/>
          </p:nvPicPr>
          <p:blipFill>
            <a:blip r:embed="rId7"/>
            <a:stretch>
              <a:fillRect/>
            </a:stretch>
          </p:blipFill>
          <p:spPr>
            <a:xfrm>
              <a:off x="11003328" y="1527885"/>
              <a:ext cx="622614" cy="249046"/>
            </a:xfrm>
            <a:prstGeom prst="rect">
              <a:avLst/>
            </a:prstGeom>
          </p:spPr>
        </p:pic>
      </p:grpSp>
      <p:sp>
        <p:nvSpPr>
          <p:cNvPr id="5" name="TextBox 4">
            <a:extLst>
              <a:ext uri="{FF2B5EF4-FFF2-40B4-BE49-F238E27FC236}">
                <a16:creationId xmlns:a16="http://schemas.microsoft.com/office/drawing/2014/main" id="{D1243EB5-E663-7CD3-0029-116878956EA9}"/>
              </a:ext>
            </a:extLst>
          </p:cNvPr>
          <p:cNvSpPr txBox="1"/>
          <p:nvPr/>
        </p:nvSpPr>
        <p:spPr>
          <a:xfrm>
            <a:off x="503843" y="288822"/>
            <a:ext cx="9537779" cy="815031"/>
          </a:xfrm>
          <a:prstGeom prst="rect">
            <a:avLst/>
          </a:prstGeom>
          <a:noFill/>
        </p:spPr>
        <p:txBody>
          <a:bodyPr wrap="square" rtlCol="0">
            <a:spAutoFit/>
          </a:bodyPr>
          <a:lstStyle/>
          <a:p>
            <a:pPr>
              <a:lnSpc>
                <a:spcPts val="6280"/>
              </a:lnSpc>
            </a:pPr>
            <a:r>
              <a:rPr lang="en-US" sz="4000" b="1" dirty="0">
                <a:solidFill>
                  <a:srgbClr val="005EB8"/>
                </a:solidFill>
                <a:latin typeface="Arial" panose="020B0604020202020204" pitchFamily="34" charset="0"/>
                <a:cs typeface="Arial" panose="020B0604020202020204" pitchFamily="34" charset="0"/>
              </a:rPr>
              <a:t>Social media posts</a:t>
            </a:r>
          </a:p>
        </p:txBody>
      </p:sp>
    </p:spTree>
    <p:extLst>
      <p:ext uri="{BB962C8B-B14F-4D97-AF65-F5344CB8AC3E}">
        <p14:creationId xmlns:p14="http://schemas.microsoft.com/office/powerpoint/2010/main" val="4203003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9E2D9-C33E-73EA-18D7-EF4AD252E11E}"/>
            </a:ext>
          </a:extLst>
        </p:cNvPr>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7207EB9-D07B-6AC6-378C-27720A349EE5}"/>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A0B8E338-CE53-0471-A849-DF6186D1760B}"/>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A1F3C4A7-4CDB-72C1-DFD4-FDE5B285063F}"/>
              </a:ext>
            </a:extLst>
          </p:cNvPr>
          <p:cNvSpPr txBox="1"/>
          <p:nvPr/>
        </p:nvSpPr>
        <p:spPr>
          <a:xfrm>
            <a:off x="503843" y="288822"/>
            <a:ext cx="9537779"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Social media posts</a:t>
            </a:r>
          </a:p>
        </p:txBody>
      </p:sp>
      <p:sp>
        <p:nvSpPr>
          <p:cNvPr id="6" name="TextBox 5">
            <a:extLst>
              <a:ext uri="{FF2B5EF4-FFF2-40B4-BE49-F238E27FC236}">
                <a16:creationId xmlns:a16="http://schemas.microsoft.com/office/drawing/2014/main" id="{FA9B0C72-5AA7-AD6A-9D47-5C61512F68E3}"/>
              </a:ext>
            </a:extLst>
          </p:cNvPr>
          <p:cNvSpPr txBox="1"/>
          <p:nvPr/>
        </p:nvSpPr>
        <p:spPr>
          <a:xfrm>
            <a:off x="417550" y="3552991"/>
            <a:ext cx="5525481" cy="815160"/>
          </a:xfrm>
          <a:prstGeom prst="rect">
            <a:avLst/>
          </a:prstGeom>
          <a:noFill/>
        </p:spPr>
        <p:txBody>
          <a:bodyPr wrap="square" rtlCol="0">
            <a:spAutoFit/>
          </a:bodyPr>
          <a:lstStyle/>
          <a:p>
            <a:pPr>
              <a:lnSpc>
                <a:spcPts val="6280"/>
              </a:lnSpc>
            </a:pPr>
            <a:r>
              <a:rPr lang="en-US" sz="2800" b="1" dirty="0">
                <a:solidFill>
                  <a:srgbClr val="005EB8"/>
                </a:solidFill>
                <a:latin typeface="Arial" panose="020B0604020202020204" pitchFamily="34" charset="0"/>
                <a:cs typeface="Arial" panose="020B0604020202020204" pitchFamily="34" charset="0"/>
              </a:rPr>
              <a:t>Example</a:t>
            </a:r>
            <a:r>
              <a:rPr lang="en-US" sz="3200" b="1" dirty="0">
                <a:solidFill>
                  <a:srgbClr val="005EB8"/>
                </a:solidFill>
                <a:latin typeface="Arial" panose="020B0604020202020204" pitchFamily="34" charset="0"/>
                <a:cs typeface="Arial" panose="020B0604020202020204" pitchFamily="34" charset="0"/>
              </a:rPr>
              <a:t> post for LinkedIn</a:t>
            </a:r>
          </a:p>
        </p:txBody>
      </p:sp>
      <p:sp>
        <p:nvSpPr>
          <p:cNvPr id="7" name="TextBox 6">
            <a:extLst>
              <a:ext uri="{FF2B5EF4-FFF2-40B4-BE49-F238E27FC236}">
                <a16:creationId xmlns:a16="http://schemas.microsoft.com/office/drawing/2014/main" id="{B1165443-C598-BA57-4714-05F07E81E959}"/>
              </a:ext>
            </a:extLst>
          </p:cNvPr>
          <p:cNvSpPr txBox="1"/>
          <p:nvPr/>
        </p:nvSpPr>
        <p:spPr>
          <a:xfrm>
            <a:off x="503843" y="2018546"/>
            <a:ext cx="10554681" cy="1600438"/>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Did you know that you can use the NHS App online at your local library? </a:t>
            </a:r>
          </a:p>
          <a:p>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Visit your library to log into your NHS Account on a desktop or laptop, where you can order repeat prescriptions, view your GP record and much more.</a:t>
            </a:r>
          </a:p>
          <a:p>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hlinkClick r:id="rId3"/>
              </a:rPr>
              <a:t>www.nhs.uk/nhs-app/account/</a:t>
            </a:r>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a:t>
            </a:r>
            <a:r>
              <a:rPr lang="en-GB" sz="1400" err="1">
                <a:latin typeface="Arial" panose="020B0604020202020204" pitchFamily="34" charset="0"/>
                <a:cs typeface="Arial" panose="020B0604020202020204" pitchFamily="34" charset="0"/>
              </a:rPr>
              <a:t>NHSApp</a:t>
            </a:r>
            <a:endParaRPr lang="en-GB" sz="14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7A9E995-9FBA-D97C-1441-08AFEC405887}"/>
              </a:ext>
            </a:extLst>
          </p:cNvPr>
          <p:cNvSpPr txBox="1"/>
          <p:nvPr/>
        </p:nvSpPr>
        <p:spPr>
          <a:xfrm>
            <a:off x="437168" y="4305344"/>
            <a:ext cx="11184313" cy="2192908"/>
          </a:xfrm>
          <a:prstGeom prst="rect">
            <a:avLst/>
          </a:prstGeom>
          <a:noFill/>
        </p:spPr>
        <p:txBody>
          <a:bodyPr wrap="square" rtlCol="0">
            <a:spAutoFit/>
          </a:bodyPr>
          <a:lstStyle/>
          <a:p>
            <a:pPr>
              <a:lnSpc>
                <a:spcPct val="115000"/>
              </a:lnSpc>
            </a:pPr>
            <a:r>
              <a:rPr lang="en-GB" sz="1400" dirty="0">
                <a:solidFill>
                  <a:srgbClr val="262626"/>
                </a:solidFill>
                <a:effectLst/>
                <a:latin typeface="Arial" panose="020B0604020202020204" pitchFamily="34" charset="0"/>
                <a:ea typeface="Arial" panose="020B0604020202020204" pitchFamily="34" charset="0"/>
              </a:rPr>
              <a:t>Librarians are able help people to use the NHS App and NHS.UK to better understand and manage their health.</a:t>
            </a:r>
            <a:endParaRPr lang="en-GB" sz="1400" dirty="0">
              <a:effectLst/>
              <a:latin typeface="Calibri" panose="020F0502020204030204" pitchFamily="34" charset="0"/>
              <a:ea typeface="Times New Roman" panose="02020603050405020304" pitchFamily="18" charset="0"/>
            </a:endParaRPr>
          </a:p>
          <a:p>
            <a:pPr>
              <a:lnSpc>
                <a:spcPct val="115000"/>
              </a:lnSpc>
            </a:pPr>
            <a:r>
              <a:rPr lang="en-GB" sz="1400" dirty="0">
                <a:solidFill>
                  <a:srgbClr val="262626"/>
                </a:solidFill>
                <a:effectLst/>
                <a:latin typeface="Arial" panose="020B0604020202020204" pitchFamily="34" charset="0"/>
                <a:ea typeface="Arial" panose="020B0604020202020204" pitchFamily="34" charset="0"/>
              </a:rPr>
              <a:t> </a:t>
            </a:r>
            <a:endParaRPr lang="en-GB" sz="1400" dirty="0">
              <a:effectLst/>
              <a:latin typeface="Calibri" panose="020F0502020204030204" pitchFamily="34" charset="0"/>
              <a:ea typeface="Times New Roman" panose="02020603050405020304" pitchFamily="18" charset="0"/>
            </a:endParaRPr>
          </a:p>
          <a:p>
            <a:pPr>
              <a:lnSpc>
                <a:spcPct val="115000"/>
              </a:lnSpc>
            </a:pPr>
            <a:r>
              <a:rPr lang="en-GB" sz="1400" dirty="0">
                <a:solidFill>
                  <a:srgbClr val="262626"/>
                </a:solidFill>
                <a:effectLst/>
                <a:latin typeface="Arial" panose="020B0604020202020204" pitchFamily="34" charset="0"/>
                <a:ea typeface="Arial" panose="020B0604020202020204" pitchFamily="34" charset="0"/>
              </a:rPr>
              <a:t>The NHS App gives access to online services including accessing health advice, booking appointments and ordering repeat prescriptions.  Patients can read their records at a time that suits them, and improves communication between patients and practices, and reduces the need to contact your practice for instance for test results</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You can also use free Wi-Fi that libraries provide to use the NHS App on your smart phone.</a:t>
            </a:r>
          </a:p>
          <a:p>
            <a:r>
              <a:rPr lang="en-GB" sz="1400" dirty="0">
                <a:latin typeface="Arial" panose="020B0604020202020204" pitchFamily="34" charset="0"/>
                <a:cs typeface="Arial" panose="020B0604020202020204" pitchFamily="34" charset="0"/>
                <a:hlinkClick r:id="rId3"/>
              </a:rPr>
              <a:t>www.nhs.uk/nhs-app/account/</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t>
            </a:r>
            <a:r>
              <a:rPr lang="en-GB" sz="1400" dirty="0" err="1">
                <a:latin typeface="Arial" panose="020B0604020202020204" pitchFamily="34" charset="0"/>
                <a:cs typeface="Arial" panose="020B0604020202020204" pitchFamily="34" charset="0"/>
              </a:rPr>
              <a:t>NHSApp</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1DB2B53-CCD0-5089-4F62-97B00D49530A}"/>
              </a:ext>
            </a:extLst>
          </p:cNvPr>
          <p:cNvSpPr txBox="1"/>
          <p:nvPr/>
        </p:nvSpPr>
        <p:spPr>
          <a:xfrm>
            <a:off x="503844" y="1120252"/>
            <a:ext cx="5525481" cy="815160"/>
          </a:xfrm>
          <a:prstGeom prst="rect">
            <a:avLst/>
          </a:prstGeom>
          <a:noFill/>
        </p:spPr>
        <p:txBody>
          <a:bodyPr wrap="square" rtlCol="0">
            <a:spAutoFit/>
          </a:bodyPr>
          <a:lstStyle/>
          <a:p>
            <a:pPr>
              <a:lnSpc>
                <a:spcPts val="6280"/>
              </a:lnSpc>
            </a:pPr>
            <a:r>
              <a:rPr lang="en-US" sz="2800" b="1" dirty="0">
                <a:solidFill>
                  <a:srgbClr val="005EB8"/>
                </a:solidFill>
                <a:latin typeface="Arial" panose="020B0604020202020204" pitchFamily="34" charset="0"/>
                <a:cs typeface="Arial" panose="020B0604020202020204" pitchFamily="34" charset="0"/>
              </a:rPr>
              <a:t>Example</a:t>
            </a:r>
            <a:r>
              <a:rPr lang="en-US" sz="3200" b="1" dirty="0">
                <a:solidFill>
                  <a:srgbClr val="005EB8"/>
                </a:solidFill>
                <a:latin typeface="Arial" panose="020B0604020202020204" pitchFamily="34" charset="0"/>
                <a:cs typeface="Arial" panose="020B0604020202020204" pitchFamily="34" charset="0"/>
              </a:rPr>
              <a:t> post for Twitter/X</a:t>
            </a:r>
          </a:p>
        </p:txBody>
      </p:sp>
    </p:spTree>
    <p:extLst>
      <p:ext uri="{BB962C8B-B14F-4D97-AF65-F5344CB8AC3E}">
        <p14:creationId xmlns:p14="http://schemas.microsoft.com/office/powerpoint/2010/main" val="3803471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2B2788A246DE4B9BB8A5907A245002" ma:contentTypeVersion="18" ma:contentTypeDescription="Create a new document." ma:contentTypeScope="" ma:versionID="53674b7d17248d5bdd70aa5147d05bcb">
  <xsd:schema xmlns:xsd="http://www.w3.org/2001/XMLSchema" xmlns:xs="http://www.w3.org/2001/XMLSchema" xmlns:p="http://schemas.microsoft.com/office/2006/metadata/properties" xmlns:ns1="http://schemas.microsoft.com/sharepoint/v3" xmlns:ns2="b5833dd7-28e2-4b65-990f-b9ab8dda74cc" xmlns:ns3="01ea0032-8ee8-4c8d-a7ae-4c99dfcddb13" targetNamespace="http://schemas.microsoft.com/office/2006/metadata/properties" ma:root="true" ma:fieldsID="34a9f8241a3e9a7cfba9f88ee390c5da" ns1:_="" ns2:_="" ns3:_="">
    <xsd:import namespace="http://schemas.microsoft.com/sharepoint/v3"/>
    <xsd:import namespace="b5833dd7-28e2-4b65-990f-b9ab8dda74cc"/>
    <xsd:import namespace="01ea0032-8ee8-4c8d-a7ae-4c99dfcddb1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833dd7-28e2-4b65-990f-b9ab8dda74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ea0032-8ee8-4c8d-a7ae-4c99dfcddb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0b60964-28b7-47d0-af63-8a7892369f4b}" ma:internalName="TaxCatchAll" ma:showField="CatchAllData" ma:web="01ea0032-8ee8-4c8d-a7ae-4c99dfcddb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1ea0032-8ee8-4c8d-a7ae-4c99dfcddb13" xsi:nil="true"/>
    <lcf76f155ced4ddcb4097134ff3c332f xmlns="b5833dd7-28e2-4b65-990f-b9ab8dda74cc">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FA89E0A-D4AE-4B22-945E-7C6ACEDDA58A}">
  <ds:schemaRefs>
    <ds:schemaRef ds:uri="http://schemas.microsoft.com/sharepoint/v3/contenttype/forms"/>
  </ds:schemaRefs>
</ds:datastoreItem>
</file>

<file path=customXml/itemProps2.xml><?xml version="1.0" encoding="utf-8"?>
<ds:datastoreItem xmlns:ds="http://schemas.openxmlformats.org/officeDocument/2006/customXml" ds:itemID="{537594B8-667B-4581-A4B0-B025C1FF36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833dd7-28e2-4b65-990f-b9ab8dda74cc"/>
    <ds:schemaRef ds:uri="01ea0032-8ee8-4c8d-a7ae-4c99dfcddb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47C2E-BD9F-44E5-AC92-6473AC24C5DE}">
  <ds:schemaRefs>
    <ds:schemaRef ds:uri="01ea0032-8ee8-4c8d-a7ae-4c99dfcddb13"/>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b5833dd7-28e2-4b65-990f-b9ab8dda74cc"/>
    <ds:schemaRef ds:uri="http://purl.org/dc/dcmityp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247</TotalTime>
  <Words>1765</Words>
  <Application>Microsoft Office PowerPoint</Application>
  <PresentationFormat>Widescreen</PresentationFormat>
  <Paragraphs>146</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Segoe UI</vt:lpstr>
      <vt:lpstr>Office Theme</vt:lpstr>
      <vt:lpstr>PowerPoint Presentation</vt:lpstr>
      <vt:lpstr>PowerPoint Presentation</vt:lpstr>
      <vt:lpstr>Digital inclusion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BROTHWOOD, Emma (NHS ENGLAND &amp; NHS IMPROVEMENT - X24)</dc:creator>
  <cp:lastModifiedBy>NAUGHTON, Joanne (NHS ENGLAND - T1510)</cp:lastModifiedBy>
  <cp:revision>4</cp:revision>
  <cp:lastPrinted>2020-09-18T09:35:49Z</cp:lastPrinted>
  <dcterms:created xsi:type="dcterms:W3CDTF">2020-07-21T10:50:26Z</dcterms:created>
  <dcterms:modified xsi:type="dcterms:W3CDTF">2024-10-24T14:43:41Z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0x010100C62B2788A246DE4B9BB8A5907A245002</vt:lpwstr>
  </property>
  <property fmtid="{D5CDD505-2E9C-101B-9397-08002B2CF9AE}" pid="3" name="MediaServiceImageTags">
    <vt:lpwstr/>
  </property>
</Properties>
</file>